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6858000" cy="9144000"/>
  <p:embeddedFontLst>
    <p:embeddedFont>
      <p:font typeface="Teko"/>
      <p:regular r:id="rId19"/>
      <p:bold r:id="rId20"/>
    </p:embeddedFont>
    <p:embeddedFont>
      <p:font typeface="Quattrocento Sans"/>
      <p:regular r:id="rId21"/>
      <p:bold r:id="rId22"/>
      <p:italic r:id="rId23"/>
      <p:boldItalic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UBHu+e/aRUTE+OJWxUEKnHYT8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06A58E-FE29-4CBF-82C3-2A8938952F41}">
  <a:tblStyle styleId="{0806A58E-FE29-4CBF-82C3-2A8938952F41}"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2E6EA"/>
          </a:solidFill>
        </a:fill>
      </a:tcStyle>
    </a:wholeTbl>
    <a:band1H>
      <a:tcTxStyle/>
      <a:tcStyle>
        <a:fill>
          <a:solidFill>
            <a:srgbClr val="E4CAD2"/>
          </a:solidFill>
        </a:fill>
      </a:tcStyle>
    </a:band1H>
    <a:band2H>
      <a:tcTxStyle/>
    </a:band2H>
    <a:band1V>
      <a:tcTxStyle/>
      <a:tcStyle>
        <a:fill>
          <a:solidFill>
            <a:srgbClr val="E4CAD2"/>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344F1CE-7373-4627-A11C-017D03C8118B}" styleName="Table_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4C33129F-D965-4D38-80F2-0E4ECE6A07B3}" styleName="Table_2">
    <a:wholeTbl>
      <a:tcTxStyle b="off" i="off">
        <a:font>
          <a:latin typeface="Century Gothic"/>
          <a:ea typeface="Century Gothic"/>
          <a:cs typeface="Century Gothic"/>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entury Gothic"/>
          <a:ea typeface="Century Gothic"/>
          <a:cs typeface="Century Gothic"/>
        </a:font>
        <a:schemeClr val="dk1"/>
      </a:tcTxStyle>
    </a:seCell>
    <a:swCell>
      <a:tcTxStyle b="on" i="off">
        <a:font>
          <a:latin typeface="Century Gothic"/>
          <a:ea typeface="Century Gothic"/>
          <a:cs typeface="Century Gothic"/>
        </a:font>
        <a:schemeClr val="dk1"/>
      </a:tcTxStyle>
    </a:swCell>
    <a:firstRow>
      <a:tcTxStyle b="on" i="off">
        <a:font>
          <a:latin typeface="Century Gothic"/>
          <a:ea typeface="Century Gothic"/>
          <a:cs typeface="Century Gothic"/>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Teko-bold.fntdata"/><Relationship Id="rId22" Type="http://schemas.openxmlformats.org/officeDocument/2006/relationships/font" Target="fonts/QuattrocentoSans-bold.fntdata"/><Relationship Id="rId21" Type="http://schemas.openxmlformats.org/officeDocument/2006/relationships/font" Target="fonts/QuattrocentoSans-regular.fntdata"/><Relationship Id="rId24" Type="http://schemas.openxmlformats.org/officeDocument/2006/relationships/font" Target="fonts/QuattrocentoSans-boldItalic.fntdata"/><Relationship Id="rId23" Type="http://schemas.openxmlformats.org/officeDocument/2006/relationships/font" Target="fonts/Quattrocento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Tek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damage, reproduce, exploit, affect, discover, reputation</a:t>
            </a:r>
            <a:endParaRPr/>
          </a:p>
        </p:txBody>
      </p:sp>
      <p:sp>
        <p:nvSpPr>
          <p:cNvPr id="337" name="Google Shape;3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342900" rtl="0" algn="l">
              <a:spcBef>
                <a:spcPts val="1000"/>
              </a:spcBef>
              <a:spcAft>
                <a:spcPts val="0"/>
              </a:spcAft>
              <a:buClr>
                <a:srgbClr val="B31166"/>
              </a:buClr>
              <a:buSzPts val="120"/>
              <a:buFont typeface="Courier New"/>
              <a:buChar char="o"/>
            </a:pPr>
            <a:r>
              <a:rPr lang="en-US" sz="400">
                <a:solidFill>
                  <a:srgbClr val="3F3F3F"/>
                </a:solidFill>
                <a:latin typeface="Century Gothic"/>
                <a:ea typeface="Century Gothic"/>
                <a:cs typeface="Century Gothic"/>
                <a:sym typeface="Century Gothic"/>
              </a:rPr>
              <a:t>The cybersecurity breach could lead to leakage of </a:t>
            </a:r>
            <a:r>
              <a:rPr b="1" lang="en-US" sz="400">
                <a:solidFill>
                  <a:srgbClr val="3F3F3F"/>
                </a:solidFill>
                <a:latin typeface="Century Gothic"/>
                <a:ea typeface="Century Gothic"/>
                <a:cs typeface="Century Gothic"/>
                <a:sym typeface="Century Gothic"/>
              </a:rPr>
              <a:t>confidential data </a:t>
            </a:r>
            <a:r>
              <a:rPr lang="en-US" sz="400">
                <a:solidFill>
                  <a:srgbClr val="3F3F3F"/>
                </a:solidFill>
                <a:latin typeface="Century Gothic"/>
                <a:ea typeface="Century Gothic"/>
                <a:cs typeface="Century Gothic"/>
                <a:sym typeface="Century Gothic"/>
              </a:rPr>
              <a:t>and risk patients’ </a:t>
            </a:r>
            <a:r>
              <a:rPr b="1" lang="en-US" sz="400">
                <a:solidFill>
                  <a:srgbClr val="3F3F3F"/>
                </a:solidFill>
                <a:latin typeface="Century Gothic"/>
                <a:ea typeface="Century Gothic"/>
                <a:cs typeface="Century Gothic"/>
                <a:sym typeface="Century Gothic"/>
              </a:rPr>
              <a:t>life</a:t>
            </a:r>
            <a:r>
              <a:rPr lang="en-US" sz="400">
                <a:solidFill>
                  <a:srgbClr val="3F3F3F"/>
                </a:solidFill>
                <a:latin typeface="Century Gothic"/>
                <a:ea typeface="Century Gothic"/>
                <a:cs typeface="Century Gothic"/>
                <a:sym typeface="Century Gothic"/>
              </a:rPr>
              <a:t> as a result of incorrect analysis of medical data. </a:t>
            </a:r>
            <a:endParaRPr sz="800">
              <a:solidFill>
                <a:srgbClr val="3F3F3F"/>
              </a:solidFill>
              <a:latin typeface="Century Gothic"/>
              <a:ea typeface="Century Gothic"/>
              <a:cs typeface="Century Gothic"/>
              <a:sym typeface="Century Gothic"/>
            </a:endParaRPr>
          </a:p>
          <a:p>
            <a:pPr indent="-279400" lvl="0" marL="342900" rtl="0" algn="l">
              <a:spcBef>
                <a:spcPts val="1000"/>
              </a:spcBef>
              <a:spcAft>
                <a:spcPts val="0"/>
              </a:spcAft>
              <a:buClr>
                <a:srgbClr val="B31166"/>
              </a:buClr>
              <a:buSzPts val="120"/>
              <a:buFont typeface="Courier New"/>
              <a:buChar char="o"/>
            </a:pPr>
            <a:r>
              <a:rPr lang="en-US" sz="400">
                <a:solidFill>
                  <a:srgbClr val="373A3C"/>
                </a:solidFill>
                <a:latin typeface="Century Gothic"/>
                <a:ea typeface="Century Gothic"/>
                <a:cs typeface="Century Gothic"/>
                <a:sym typeface="Century Gothic"/>
              </a:rPr>
              <a:t>This is compounded when breaches are in medical training environments, causing inaccurate feedback from medical devices. This potentially has much larger and longer lasting effects, impacting innumerous lives due to incorrect analysis of critical data by medical personnel. </a:t>
            </a:r>
            <a:endParaRPr sz="100"/>
          </a:p>
        </p:txBody>
      </p:sp>
      <p:sp>
        <p:nvSpPr>
          <p:cNvPr id="284" name="Google Shape;28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342900" rtl="0" algn="l">
              <a:lnSpc>
                <a:spcPct val="90000"/>
              </a:lnSpc>
              <a:spcBef>
                <a:spcPts val="1000"/>
              </a:spcBef>
              <a:spcAft>
                <a:spcPts val="0"/>
              </a:spcAft>
              <a:buClr>
                <a:srgbClr val="B31166"/>
              </a:buClr>
              <a:buSzPts val="120"/>
              <a:buFont typeface="Courier New"/>
              <a:buChar char="o"/>
            </a:pPr>
            <a:r>
              <a:rPr lang="en-US" sz="400">
                <a:solidFill>
                  <a:srgbClr val="3F3F3F"/>
                </a:solidFill>
                <a:latin typeface="Century Gothic"/>
                <a:ea typeface="Century Gothic"/>
                <a:cs typeface="Century Gothic"/>
                <a:sym typeface="Century Gothic"/>
              </a:rPr>
              <a:t>e iStan Medical Training System software can be implemented on Macintosh or Microsoft Windows operating systems.</a:t>
            </a:r>
            <a:endParaRPr sz="800">
              <a:solidFill>
                <a:srgbClr val="3F3F3F"/>
              </a:solidFill>
              <a:latin typeface="Century Gothic"/>
              <a:ea typeface="Century Gothic"/>
              <a:cs typeface="Century Gothic"/>
              <a:sym typeface="Century Gothic"/>
            </a:endParaRPr>
          </a:p>
          <a:p>
            <a:pPr indent="-279400" lvl="0" marL="342900" rtl="0" algn="l">
              <a:lnSpc>
                <a:spcPct val="90000"/>
              </a:lnSpc>
              <a:spcBef>
                <a:spcPts val="1000"/>
              </a:spcBef>
              <a:spcAft>
                <a:spcPts val="0"/>
              </a:spcAft>
              <a:buClr>
                <a:srgbClr val="B31166"/>
              </a:buClr>
              <a:buSzPts val="120"/>
              <a:buFont typeface="Courier New"/>
              <a:buChar char="o"/>
            </a:pPr>
            <a:r>
              <a:rPr lang="en-US" sz="400">
                <a:solidFill>
                  <a:srgbClr val="3F3F3F"/>
                </a:solidFill>
                <a:latin typeface="Century Gothic"/>
                <a:ea typeface="Century Gothic"/>
                <a:cs typeface="Century Gothic"/>
                <a:sym typeface="Century Gothic"/>
              </a:rPr>
              <a:t>The iStan’s front-end platform utilizes Adobe Flash Player and Muse software, which is a browser-based application, to interact with iStan’s profiles. </a:t>
            </a:r>
            <a:endParaRPr sz="800">
              <a:solidFill>
                <a:srgbClr val="3F3F3F"/>
              </a:solidFill>
              <a:latin typeface="Century Gothic"/>
              <a:ea typeface="Century Gothic"/>
              <a:cs typeface="Century Gothic"/>
              <a:sym typeface="Century Gothic"/>
            </a:endParaRPr>
          </a:p>
          <a:p>
            <a:pPr indent="-279400" lvl="0" marL="342900" rtl="0" algn="l">
              <a:lnSpc>
                <a:spcPct val="90000"/>
              </a:lnSpc>
              <a:spcBef>
                <a:spcPts val="1000"/>
              </a:spcBef>
              <a:spcAft>
                <a:spcPts val="0"/>
              </a:spcAft>
              <a:buClr>
                <a:srgbClr val="B31166"/>
              </a:buClr>
              <a:buSzPts val="120"/>
              <a:buFont typeface="Courier New"/>
              <a:buChar char="o"/>
            </a:pPr>
            <a:r>
              <a:rPr lang="en-US" sz="400">
                <a:solidFill>
                  <a:srgbClr val="3F3F3F"/>
                </a:solidFill>
                <a:latin typeface="Century Gothic"/>
                <a:ea typeface="Century Gothic"/>
                <a:cs typeface="Century Gothic"/>
                <a:sym typeface="Century Gothic"/>
              </a:rPr>
              <a:t>The network protocols used by the iStan consist of TCP and 802.11 wireless transmissions between the controlling laptops and the iStan’s internal access point. </a:t>
            </a:r>
            <a:endParaRPr sz="100"/>
          </a:p>
        </p:txBody>
      </p:sp>
      <p:sp>
        <p:nvSpPr>
          <p:cNvPr id="291" name="Google Shape;2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44475" lvl="0" marL="285750" rtl="0" algn="l">
              <a:spcBef>
                <a:spcPts val="0"/>
              </a:spcBef>
              <a:spcAft>
                <a:spcPts val="0"/>
              </a:spcAft>
              <a:buClr>
                <a:srgbClr val="171717"/>
              </a:buClr>
              <a:buSzPts val="1000"/>
              <a:buFont typeface="Noto Sans Symbols"/>
              <a:buChar char="⮚"/>
            </a:pPr>
            <a:r>
              <a:rPr lang="en-US" sz="1000">
                <a:solidFill>
                  <a:srgbClr val="171717"/>
                </a:solidFill>
                <a:latin typeface="Quattrocento Sans"/>
                <a:ea typeface="Quattrocento Sans"/>
                <a:cs typeface="Quattrocento Sans"/>
                <a:sym typeface="Quattrocento Sans"/>
              </a:rPr>
              <a:t>You can use above items to rate each threat. You can also extend the above questions to meet your needs. For example, you could add a question about potential reputation damage:</a:t>
            </a:r>
            <a:endParaRPr sz="1000"/>
          </a:p>
        </p:txBody>
      </p:sp>
      <p:sp>
        <p:nvSpPr>
          <p:cNvPr id="323" name="Google Shape;3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0320" lvl="0" marL="0" rtl="0" algn="l">
              <a:spcBef>
                <a:spcPts val="0"/>
              </a:spcBef>
              <a:spcAft>
                <a:spcPts val="0"/>
              </a:spcAft>
              <a:buClr>
                <a:srgbClr val="B31166"/>
              </a:buClr>
              <a:buSzPts val="320"/>
              <a:buFont typeface="Noto Sans Symbols"/>
              <a:buChar char="►"/>
            </a:pPr>
            <a:r>
              <a:rPr lang="en-US" sz="600">
                <a:solidFill>
                  <a:srgbClr val="3F3F3F"/>
                </a:solidFill>
                <a:latin typeface="Century Gothic"/>
                <a:ea typeface="Century Gothic"/>
                <a:cs typeface="Century Gothic"/>
                <a:sym typeface="Century Gothic"/>
              </a:rPr>
              <a:t>I</a:t>
            </a:r>
            <a:r>
              <a:rPr lang="en-US" sz="600">
                <a:solidFill>
                  <a:srgbClr val="3F3F3F"/>
                </a:solidFill>
                <a:latin typeface="Century Gothic"/>
                <a:ea typeface="Century Gothic"/>
                <a:cs typeface="Century Gothic"/>
                <a:sym typeface="Century Gothic"/>
              </a:rPr>
              <a:t>f a threat is rated as High, it poses a significant risk to your application and needs to be addressed as soon as possible. </a:t>
            </a:r>
            <a:endParaRPr sz="600">
              <a:solidFill>
                <a:schemeClr val="dk1"/>
              </a:solidFill>
            </a:endParaRPr>
          </a:p>
          <a:p>
            <a:pPr indent="-20320" lvl="0" marL="0" rtl="0" algn="l">
              <a:spcBef>
                <a:spcPts val="1000"/>
              </a:spcBef>
              <a:spcAft>
                <a:spcPts val="0"/>
              </a:spcAft>
              <a:buClr>
                <a:srgbClr val="B31166"/>
              </a:buClr>
              <a:buSzPts val="320"/>
              <a:buFont typeface="Noto Sans Symbols"/>
              <a:buChar char="►"/>
            </a:pPr>
            <a:r>
              <a:rPr lang="en-US" sz="600">
                <a:solidFill>
                  <a:srgbClr val="3F3F3F"/>
                </a:solidFill>
                <a:latin typeface="Century Gothic"/>
                <a:ea typeface="Century Gothic"/>
                <a:cs typeface="Century Gothic"/>
                <a:sym typeface="Century Gothic"/>
              </a:rPr>
              <a:t>Medium threats need to be addressed, but with less urgency. </a:t>
            </a:r>
            <a:endParaRPr sz="600">
              <a:solidFill>
                <a:schemeClr val="dk1"/>
              </a:solidFill>
            </a:endParaRPr>
          </a:p>
          <a:p>
            <a:pPr indent="-20320" lvl="0" marL="0" rtl="0" algn="l">
              <a:spcBef>
                <a:spcPts val="1000"/>
              </a:spcBef>
              <a:spcAft>
                <a:spcPts val="0"/>
              </a:spcAft>
              <a:buClr>
                <a:srgbClr val="B31166"/>
              </a:buClr>
              <a:buSzPts val="320"/>
              <a:buFont typeface="Noto Sans Symbols"/>
              <a:buChar char="►"/>
            </a:pPr>
            <a:r>
              <a:rPr lang="en-US" sz="600">
                <a:solidFill>
                  <a:srgbClr val="3F3F3F"/>
                </a:solidFill>
                <a:latin typeface="Century Gothic"/>
                <a:ea typeface="Century Gothic"/>
                <a:cs typeface="Century Gothic"/>
                <a:sym typeface="Century Gothic"/>
              </a:rPr>
              <a:t>You may decide to ignore low threats depending upon how much effort and cost is required to address the threat.</a:t>
            </a:r>
            <a:endParaRPr sz="300"/>
          </a:p>
        </p:txBody>
      </p:sp>
      <p:sp>
        <p:nvSpPr>
          <p:cNvPr id="330" name="Google Shape;3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2" name="Shape 22"/>
        <p:cNvGrpSpPr/>
        <p:nvPr/>
      </p:nvGrpSpPr>
      <p:grpSpPr>
        <a:xfrm>
          <a:off x="0" y="0"/>
          <a:ext cx="0" cy="0"/>
          <a:chOff x="0" y="0"/>
          <a:chExt cx="0" cy="0"/>
        </a:xfrm>
      </p:grpSpPr>
      <p:grpSp>
        <p:nvGrpSpPr>
          <p:cNvPr id="23" name="Google Shape;23;p14"/>
          <p:cNvGrpSpPr/>
          <p:nvPr/>
        </p:nvGrpSpPr>
        <p:grpSpPr>
          <a:xfrm>
            <a:off x="0" y="0"/>
            <a:ext cx="12192000" cy="6858000"/>
            <a:chOff x="0" y="0"/>
            <a:chExt cx="12192000" cy="6858000"/>
          </a:xfrm>
        </p:grpSpPr>
        <p:sp>
          <p:nvSpPr>
            <p:cNvPr id="24" name="Google Shape;24;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4"/>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14"/>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anorâmica com Legenda">
  <p:cSld name="Foto Panorâmica com Legenda">
    <p:spTree>
      <p:nvGrpSpPr>
        <p:cNvPr id="120" name="Shape 120"/>
        <p:cNvGrpSpPr/>
        <p:nvPr/>
      </p:nvGrpSpPr>
      <p:grpSpPr>
        <a:xfrm>
          <a:off x="0" y="0"/>
          <a:ext cx="0" cy="0"/>
          <a:chOff x="0" y="0"/>
          <a:chExt cx="0" cy="0"/>
        </a:xfrm>
      </p:grpSpPr>
      <p:grpSp>
        <p:nvGrpSpPr>
          <p:cNvPr id="121" name="Google Shape;121;p25"/>
          <p:cNvGrpSpPr/>
          <p:nvPr/>
        </p:nvGrpSpPr>
        <p:grpSpPr>
          <a:xfrm>
            <a:off x="0" y="0"/>
            <a:ext cx="12192000" cy="6858000"/>
            <a:chOff x="0" y="0"/>
            <a:chExt cx="12192000" cy="6858000"/>
          </a:xfrm>
        </p:grpSpPr>
        <p:sp>
          <p:nvSpPr>
            <p:cNvPr id="122" name="Google Shape;122;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5"/>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5"/>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3" name="Google Shape;133;p25"/>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Legenda" showMasterSp="0">
  <p:cSld name="Título e Legenda">
    <p:spTree>
      <p:nvGrpSpPr>
        <p:cNvPr id="138" name="Shape 138"/>
        <p:cNvGrpSpPr/>
        <p:nvPr/>
      </p:nvGrpSpPr>
      <p:grpSpPr>
        <a:xfrm>
          <a:off x="0" y="0"/>
          <a:ext cx="0" cy="0"/>
          <a:chOff x="0" y="0"/>
          <a:chExt cx="0" cy="0"/>
        </a:xfrm>
      </p:grpSpPr>
      <p:grpSp>
        <p:nvGrpSpPr>
          <p:cNvPr id="139" name="Google Shape;139;p26"/>
          <p:cNvGrpSpPr/>
          <p:nvPr/>
        </p:nvGrpSpPr>
        <p:grpSpPr>
          <a:xfrm>
            <a:off x="0" y="0"/>
            <a:ext cx="12192000" cy="6858000"/>
            <a:chOff x="0" y="0"/>
            <a:chExt cx="12192000" cy="6858000"/>
          </a:xfrm>
        </p:grpSpPr>
        <p:sp>
          <p:nvSpPr>
            <p:cNvPr id="140" name="Google Shape;140;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6"/>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6"/>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com Legenda" showMasterSp="0">
  <p:cSld name="Citação com Legenda">
    <p:spTree>
      <p:nvGrpSpPr>
        <p:cNvPr id="155" name="Shape 155"/>
        <p:cNvGrpSpPr/>
        <p:nvPr/>
      </p:nvGrpSpPr>
      <p:grpSpPr>
        <a:xfrm>
          <a:off x="0" y="0"/>
          <a:ext cx="0" cy="0"/>
          <a:chOff x="0" y="0"/>
          <a:chExt cx="0" cy="0"/>
        </a:xfrm>
      </p:grpSpPr>
      <p:grpSp>
        <p:nvGrpSpPr>
          <p:cNvPr id="156" name="Google Shape;156;p27"/>
          <p:cNvGrpSpPr/>
          <p:nvPr/>
        </p:nvGrpSpPr>
        <p:grpSpPr>
          <a:xfrm>
            <a:off x="0" y="0"/>
            <a:ext cx="12192000" cy="6858000"/>
            <a:chOff x="0" y="0"/>
            <a:chExt cx="12192000" cy="6858000"/>
          </a:xfrm>
        </p:grpSpPr>
        <p:sp>
          <p:nvSpPr>
            <p:cNvPr id="157" name="Google Shape;157;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7"/>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7" name="Google Shape;167;p27"/>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8" name="Google Shape;168;p27"/>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7"/>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27"/>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ão de Nome" showMasterSp="0">
  <p:cSld name="Cartão de Nome">
    <p:spTree>
      <p:nvGrpSpPr>
        <p:cNvPr id="175" name="Shape 175"/>
        <p:cNvGrpSpPr/>
        <p:nvPr/>
      </p:nvGrpSpPr>
      <p:grpSpPr>
        <a:xfrm>
          <a:off x="0" y="0"/>
          <a:ext cx="0" cy="0"/>
          <a:chOff x="0" y="0"/>
          <a:chExt cx="0" cy="0"/>
        </a:xfrm>
      </p:grpSpPr>
      <p:grpSp>
        <p:nvGrpSpPr>
          <p:cNvPr id="176" name="Google Shape;176;p28"/>
          <p:cNvGrpSpPr/>
          <p:nvPr/>
        </p:nvGrpSpPr>
        <p:grpSpPr>
          <a:xfrm>
            <a:off x="0" y="0"/>
            <a:ext cx="12192000" cy="6858000"/>
            <a:chOff x="0" y="0"/>
            <a:chExt cx="12192000" cy="6858000"/>
          </a:xfrm>
        </p:grpSpPr>
        <p:sp>
          <p:nvSpPr>
            <p:cNvPr id="177" name="Google Shape;177;p2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2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28"/>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8"/>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2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p:cSld name="3 Colunas">
    <p:spTree>
      <p:nvGrpSpPr>
        <p:cNvPr id="192" name="Shape 192"/>
        <p:cNvGrpSpPr/>
        <p:nvPr/>
      </p:nvGrpSpPr>
      <p:grpSpPr>
        <a:xfrm>
          <a:off x="0" y="0"/>
          <a:ext cx="0" cy="0"/>
          <a:chOff x="0" y="0"/>
          <a:chExt cx="0" cy="0"/>
        </a:xfrm>
      </p:grpSpPr>
      <p:sp>
        <p:nvSpPr>
          <p:cNvPr id="193" name="Google Shape;193;p2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9"/>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29"/>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29"/>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29"/>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29"/>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29"/>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29"/>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29"/>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2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de Imagem">
  <p:cSld name="3 Colunas de Imagem">
    <p:spTree>
      <p:nvGrpSpPr>
        <p:cNvPr id="205" name="Shape 205"/>
        <p:cNvGrpSpPr/>
        <p:nvPr/>
      </p:nvGrpSpPr>
      <p:grpSpPr>
        <a:xfrm>
          <a:off x="0" y="0"/>
          <a:ext cx="0" cy="0"/>
          <a:chOff x="0" y="0"/>
          <a:chExt cx="0" cy="0"/>
        </a:xfrm>
      </p:grpSpPr>
      <p:sp>
        <p:nvSpPr>
          <p:cNvPr id="206" name="Google Shape;206;p30"/>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0"/>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30"/>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30"/>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30"/>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30"/>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30"/>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30"/>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30"/>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30"/>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30"/>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30"/>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3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0"/>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21" name="Shape 221"/>
        <p:cNvGrpSpPr/>
        <p:nvPr/>
      </p:nvGrpSpPr>
      <p:grpSpPr>
        <a:xfrm>
          <a:off x="0" y="0"/>
          <a:ext cx="0" cy="0"/>
          <a:chOff x="0" y="0"/>
          <a:chExt cx="0" cy="0"/>
        </a:xfrm>
      </p:grpSpPr>
      <p:sp>
        <p:nvSpPr>
          <p:cNvPr id="222" name="Google Shape;222;p31"/>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1"/>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31"/>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32"/>
          <p:cNvGrpSpPr/>
          <p:nvPr/>
        </p:nvGrpSpPr>
        <p:grpSpPr>
          <a:xfrm>
            <a:off x="0" y="0"/>
            <a:ext cx="12192000" cy="6858000"/>
            <a:chOff x="0" y="0"/>
            <a:chExt cx="12192000" cy="6858000"/>
          </a:xfrm>
        </p:grpSpPr>
        <p:sp>
          <p:nvSpPr>
            <p:cNvPr id="229" name="Google Shape;229;p3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3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32"/>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2"/>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32"/>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2" name="Shape 262"/>
        <p:cNvGrpSpPr/>
        <p:nvPr/>
      </p:nvGrpSpPr>
      <p:grpSpPr>
        <a:xfrm>
          <a:off x="0" y="0"/>
          <a:ext cx="0" cy="0"/>
          <a:chOff x="0" y="0"/>
          <a:chExt cx="0" cy="0"/>
        </a:xfrm>
      </p:grpSpPr>
      <p:sp>
        <p:nvSpPr>
          <p:cNvPr id="263" name="Google Shape;263;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1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5" name="Google Shape;265;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2" name="Shape 32"/>
        <p:cNvGrpSpPr/>
        <p:nvPr/>
      </p:nvGrpSpPr>
      <p:grpSpPr>
        <a:xfrm>
          <a:off x="0" y="0"/>
          <a:ext cx="0" cy="0"/>
          <a:chOff x="0" y="0"/>
          <a:chExt cx="0" cy="0"/>
        </a:xfrm>
      </p:grpSpPr>
      <p:sp>
        <p:nvSpPr>
          <p:cNvPr id="33" name="Google Shape;33;p1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38" name="Shape 38"/>
        <p:cNvGrpSpPr/>
        <p:nvPr/>
      </p:nvGrpSpPr>
      <p:grpSpPr>
        <a:xfrm>
          <a:off x="0" y="0"/>
          <a:ext cx="0" cy="0"/>
          <a:chOff x="0" y="0"/>
          <a:chExt cx="0" cy="0"/>
        </a:xfrm>
      </p:grpSpPr>
      <p:grpSp>
        <p:nvGrpSpPr>
          <p:cNvPr id="39" name="Google Shape;39;p18"/>
          <p:cNvGrpSpPr/>
          <p:nvPr/>
        </p:nvGrpSpPr>
        <p:grpSpPr>
          <a:xfrm>
            <a:off x="0" y="0"/>
            <a:ext cx="12192000" cy="6858000"/>
            <a:chOff x="0" y="0"/>
            <a:chExt cx="12192000" cy="6858000"/>
          </a:xfrm>
        </p:grpSpPr>
        <p:sp>
          <p:nvSpPr>
            <p:cNvPr id="40" name="Google Shape;40;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8"/>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6" name="Shape 56"/>
        <p:cNvGrpSpPr/>
        <p:nvPr/>
      </p:nvGrpSpPr>
      <p:grpSpPr>
        <a:xfrm>
          <a:off x="0" y="0"/>
          <a:ext cx="0" cy="0"/>
          <a:chOff x="0" y="0"/>
          <a:chExt cx="0" cy="0"/>
        </a:xfrm>
      </p:grpSpPr>
      <p:sp>
        <p:nvSpPr>
          <p:cNvPr id="57" name="Google Shape;57;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9"/>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9"/>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3" name="Shape 63"/>
        <p:cNvGrpSpPr/>
        <p:nvPr/>
      </p:nvGrpSpPr>
      <p:grpSpPr>
        <a:xfrm>
          <a:off x="0" y="0"/>
          <a:ext cx="0" cy="0"/>
          <a:chOff x="0" y="0"/>
          <a:chExt cx="0" cy="0"/>
        </a:xfrm>
      </p:grpSpPr>
      <p:sp>
        <p:nvSpPr>
          <p:cNvPr id="64" name="Google Shape;64;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2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2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20"/>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9" name="Google Shape;69;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2" name="Shape 72"/>
        <p:cNvGrpSpPr/>
        <p:nvPr/>
      </p:nvGrpSpPr>
      <p:grpSpPr>
        <a:xfrm>
          <a:off x="0" y="0"/>
          <a:ext cx="0" cy="0"/>
          <a:chOff x="0" y="0"/>
          <a:chExt cx="0" cy="0"/>
        </a:xfrm>
      </p:grpSpPr>
      <p:sp>
        <p:nvSpPr>
          <p:cNvPr id="73" name="Google Shape;73;p2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77" name="Shape 77"/>
        <p:cNvGrpSpPr/>
        <p:nvPr/>
      </p:nvGrpSpPr>
      <p:grpSpPr>
        <a:xfrm>
          <a:off x="0" y="0"/>
          <a:ext cx="0" cy="0"/>
          <a:chOff x="0" y="0"/>
          <a:chExt cx="0" cy="0"/>
        </a:xfrm>
      </p:grpSpPr>
      <p:sp>
        <p:nvSpPr>
          <p:cNvPr id="78" name="Google Shape;78;p2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82" name="Shape 82"/>
        <p:cNvGrpSpPr/>
        <p:nvPr/>
      </p:nvGrpSpPr>
      <p:grpSpPr>
        <a:xfrm>
          <a:off x="0" y="0"/>
          <a:ext cx="0" cy="0"/>
          <a:chOff x="0" y="0"/>
          <a:chExt cx="0" cy="0"/>
        </a:xfrm>
      </p:grpSpPr>
      <p:grpSp>
        <p:nvGrpSpPr>
          <p:cNvPr id="83" name="Google Shape;83;p23"/>
          <p:cNvGrpSpPr/>
          <p:nvPr/>
        </p:nvGrpSpPr>
        <p:grpSpPr>
          <a:xfrm>
            <a:off x="0" y="0"/>
            <a:ext cx="12192000" cy="6858000"/>
            <a:chOff x="0" y="0"/>
            <a:chExt cx="12192000" cy="6858000"/>
          </a:xfrm>
        </p:grpSpPr>
        <p:sp>
          <p:nvSpPr>
            <p:cNvPr id="84" name="Google Shape;84;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3"/>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3"/>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3"/>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3"/>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23"/>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101" name="Shape 101"/>
        <p:cNvGrpSpPr/>
        <p:nvPr/>
      </p:nvGrpSpPr>
      <p:grpSpPr>
        <a:xfrm>
          <a:off x="0" y="0"/>
          <a:ext cx="0" cy="0"/>
          <a:chOff x="0" y="0"/>
          <a:chExt cx="0" cy="0"/>
        </a:xfrm>
      </p:grpSpPr>
      <p:grpSp>
        <p:nvGrpSpPr>
          <p:cNvPr id="102" name="Google Shape;102;p24"/>
          <p:cNvGrpSpPr/>
          <p:nvPr/>
        </p:nvGrpSpPr>
        <p:grpSpPr>
          <a:xfrm>
            <a:off x="0" y="0"/>
            <a:ext cx="12192000" cy="6858000"/>
            <a:chOff x="0" y="0"/>
            <a:chExt cx="12192000" cy="6858000"/>
          </a:xfrm>
        </p:grpSpPr>
        <p:sp>
          <p:nvSpPr>
            <p:cNvPr id="103" name="Google Shape;103;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4"/>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4"/>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4"/>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24"/>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2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3"/>
          <p:cNvGrpSpPr/>
          <p:nvPr/>
        </p:nvGrpSpPr>
        <p:grpSpPr>
          <a:xfrm>
            <a:off x="0" y="0"/>
            <a:ext cx="12192000" cy="6858000"/>
            <a:chOff x="0" y="0"/>
            <a:chExt cx="12192000" cy="6858000"/>
          </a:xfrm>
        </p:grpSpPr>
        <p:sp>
          <p:nvSpPr>
            <p:cNvPr id="7" name="Google Shape;7;p1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3"/>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grpSp>
        <p:nvGrpSpPr>
          <p:cNvPr id="246" name="Google Shape;246;p16"/>
          <p:cNvGrpSpPr/>
          <p:nvPr/>
        </p:nvGrpSpPr>
        <p:grpSpPr>
          <a:xfrm>
            <a:off x="0" y="0"/>
            <a:ext cx="12192000" cy="6858000"/>
            <a:chOff x="0" y="0"/>
            <a:chExt cx="12192000" cy="6858000"/>
          </a:xfrm>
        </p:grpSpPr>
        <p:sp>
          <p:nvSpPr>
            <p:cNvPr id="247" name="Google Shape;247;p16"/>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sp>
        <p:sp>
          <p:nvSpPr>
            <p:cNvPr id="255" name="Google Shape;25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256" name="Google Shape;256;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3600"/>
              <a:buFont typeface="Century Gothic"/>
              <a:buNone/>
              <a:defRPr b="0" i="0" sz="36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7" name="Google Shape;257;p16"/>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258" name="Google Shape;258;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9" name="Google Shape;259;p1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60" name="Google Shape;260;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chemeClr val="dk1"/>
                </a:solidFill>
                <a:latin typeface="Century Gothic"/>
                <a:ea typeface="Century Gothic"/>
                <a:cs typeface="Century Gothic"/>
                <a:sym typeface="Century Gothic"/>
              </a:defRPr>
            </a:lvl1pPr>
            <a:lvl2pPr indent="0" lvl="1" marL="0" marR="0" rtl="0" algn="ctr">
              <a:spcBef>
                <a:spcPts val="0"/>
              </a:spcBef>
              <a:buNone/>
              <a:defRPr b="0" i="0" sz="2800" u="none">
                <a:solidFill>
                  <a:schemeClr val="dk1"/>
                </a:solidFill>
                <a:latin typeface="Century Gothic"/>
                <a:ea typeface="Century Gothic"/>
                <a:cs typeface="Century Gothic"/>
                <a:sym typeface="Century Gothic"/>
              </a:defRPr>
            </a:lvl2pPr>
            <a:lvl3pPr indent="0" lvl="2" marL="0" marR="0" rtl="0" algn="ctr">
              <a:spcBef>
                <a:spcPts val="0"/>
              </a:spcBef>
              <a:buNone/>
              <a:defRPr b="0" i="0" sz="2800" u="none">
                <a:solidFill>
                  <a:schemeClr val="dk1"/>
                </a:solidFill>
                <a:latin typeface="Century Gothic"/>
                <a:ea typeface="Century Gothic"/>
                <a:cs typeface="Century Gothic"/>
                <a:sym typeface="Century Gothic"/>
              </a:defRPr>
            </a:lvl3pPr>
            <a:lvl4pPr indent="0" lvl="3" marL="0" marR="0" rtl="0" algn="ctr">
              <a:spcBef>
                <a:spcPts val="0"/>
              </a:spcBef>
              <a:buNone/>
              <a:defRPr b="0" i="0" sz="2800" u="none">
                <a:solidFill>
                  <a:schemeClr val="dk1"/>
                </a:solidFill>
                <a:latin typeface="Century Gothic"/>
                <a:ea typeface="Century Gothic"/>
                <a:cs typeface="Century Gothic"/>
                <a:sym typeface="Century Gothic"/>
              </a:defRPr>
            </a:lvl4pPr>
            <a:lvl5pPr indent="0" lvl="4" marL="0" marR="0" rtl="0" algn="ctr">
              <a:spcBef>
                <a:spcPts val="0"/>
              </a:spcBef>
              <a:buNone/>
              <a:defRPr b="0" i="0" sz="2800" u="none">
                <a:solidFill>
                  <a:schemeClr val="dk1"/>
                </a:solidFill>
                <a:latin typeface="Century Gothic"/>
                <a:ea typeface="Century Gothic"/>
                <a:cs typeface="Century Gothic"/>
                <a:sym typeface="Century Gothic"/>
              </a:defRPr>
            </a:lvl5pPr>
            <a:lvl6pPr indent="0" lvl="5" marL="0" marR="0" rtl="0" algn="ctr">
              <a:spcBef>
                <a:spcPts val="0"/>
              </a:spcBef>
              <a:buNone/>
              <a:defRPr b="0" i="0" sz="2800" u="none">
                <a:solidFill>
                  <a:schemeClr val="dk1"/>
                </a:solidFill>
                <a:latin typeface="Century Gothic"/>
                <a:ea typeface="Century Gothic"/>
                <a:cs typeface="Century Gothic"/>
                <a:sym typeface="Century Gothic"/>
              </a:defRPr>
            </a:lvl6pPr>
            <a:lvl7pPr indent="0" lvl="6" marL="0" marR="0" rtl="0" algn="ctr">
              <a:spcBef>
                <a:spcPts val="0"/>
              </a:spcBef>
              <a:buNone/>
              <a:defRPr b="0" i="0" sz="2800" u="none">
                <a:solidFill>
                  <a:schemeClr val="dk1"/>
                </a:solidFill>
                <a:latin typeface="Century Gothic"/>
                <a:ea typeface="Century Gothic"/>
                <a:cs typeface="Century Gothic"/>
                <a:sym typeface="Century Gothic"/>
              </a:defRPr>
            </a:lvl7pPr>
            <a:lvl8pPr indent="0" lvl="7" marL="0" marR="0" rtl="0" algn="ctr">
              <a:spcBef>
                <a:spcPts val="0"/>
              </a:spcBef>
              <a:buNone/>
              <a:defRPr b="0" i="0" sz="2800" u="none">
                <a:solidFill>
                  <a:schemeClr val="dk1"/>
                </a:solidFill>
                <a:latin typeface="Century Gothic"/>
                <a:ea typeface="Century Gothic"/>
                <a:cs typeface="Century Gothic"/>
                <a:sym typeface="Century Gothic"/>
              </a:defRPr>
            </a:lvl8pPr>
            <a:lvl9pPr indent="0" lvl="8" marL="0" marR="0" rtl="0" algn="ctr">
              <a:spcBef>
                <a:spcPts val="0"/>
              </a:spcBef>
              <a:buNone/>
              <a:defRPr b="0" i="0" sz="2800" u="non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about:bla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
          <p:cNvSpPr txBox="1"/>
          <p:nvPr>
            <p:ph type="ctrTitle"/>
          </p:nvPr>
        </p:nvSpPr>
        <p:spPr>
          <a:xfrm>
            <a:off x="1154950" y="2099725"/>
            <a:ext cx="9462000" cy="2677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FFFFFF"/>
              </a:buClr>
              <a:buSzPts val="4800"/>
              <a:buFont typeface="Arial"/>
              <a:buNone/>
            </a:pPr>
            <a:r>
              <a:rPr b="0" i="0" lang="en-US" sz="4800" u="none" strike="noStrike">
                <a:solidFill>
                  <a:srgbClr val="FFFFFF"/>
                </a:solidFill>
                <a:latin typeface="Arial"/>
                <a:ea typeface="Arial"/>
                <a:cs typeface="Arial"/>
                <a:sym typeface="Arial"/>
              </a:rPr>
              <a:t>Application Threat Modeling using         DREAD and STRIDE</a:t>
            </a:r>
            <a:endParaRPr sz="4800">
              <a:latin typeface="Arial"/>
              <a:ea typeface="Arial"/>
              <a:cs typeface="Arial"/>
              <a:sym typeface="Arial"/>
            </a:endParaRPr>
          </a:p>
        </p:txBody>
      </p:sp>
      <p:sp>
        <p:nvSpPr>
          <p:cNvPr id="273" name="Google Shape;273;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ANALYSIS OF THE ARTICLE COMPROMISING  A MEDICAL MANNEQUIN</a:t>
            </a:r>
            <a:endParaRPr/>
          </a:p>
          <a:p>
            <a:pPr indent="0" lvl="0" marL="0" rtl="0" algn="l">
              <a:spcBef>
                <a:spcPts val="1000"/>
              </a:spcBef>
              <a:spcAft>
                <a:spcPts val="0"/>
              </a:spcAft>
              <a:buSzPts val="1440"/>
              <a:buNone/>
            </a:pPr>
            <a:r>
              <a:rPr lang="en-US"/>
              <a:t> </a:t>
            </a:r>
            <a:endParaRPr/>
          </a:p>
        </p:txBody>
      </p:sp>
      <p:sp>
        <p:nvSpPr>
          <p:cNvPr id="274" name="Google Shape;274;p1"/>
          <p:cNvSpPr txBox="1"/>
          <p:nvPr/>
        </p:nvSpPr>
        <p:spPr>
          <a:xfrm>
            <a:off x="6322293" y="5294773"/>
            <a:ext cx="47147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Teko"/>
                <a:ea typeface="Teko"/>
                <a:cs typeface="Teko"/>
                <a:sym typeface="Teko"/>
              </a:rPr>
              <a:t>Team 1: Aidan Curley, Alice Villar, Ian Wolloff, Lukman Mohamed</a:t>
            </a:r>
            <a:endParaRPr sz="1800">
              <a:solidFill>
                <a:schemeClr val="lt1"/>
              </a:solidFill>
              <a:latin typeface="Teko"/>
              <a:ea typeface="Teko"/>
              <a:cs typeface="Teko"/>
              <a:sym typeface="Teko"/>
            </a:endParaRPr>
          </a:p>
          <a:p>
            <a:pPr indent="0" lvl="0" marL="0" marR="0" rtl="0" algn="l">
              <a:spcBef>
                <a:spcPts val="0"/>
              </a:spcBef>
              <a:spcAft>
                <a:spcPts val="0"/>
              </a:spcAft>
              <a:buNone/>
            </a:pPr>
            <a:r>
              <a:rPr lang="en-US" sz="1800">
                <a:solidFill>
                  <a:schemeClr val="lt1"/>
                </a:solidFill>
                <a:latin typeface="Teko"/>
                <a:ea typeface="Teko"/>
                <a:cs typeface="Teko"/>
                <a:sym typeface="Teko"/>
              </a:rPr>
              <a:t>MSc in Computer Science, University of Essex Online </a:t>
            </a:r>
            <a:endParaRPr/>
          </a:p>
          <a:p>
            <a:pPr indent="0" lvl="0" marL="0" marR="0" rtl="0" algn="l">
              <a:spcBef>
                <a:spcPts val="0"/>
              </a:spcBef>
              <a:spcAft>
                <a:spcPts val="0"/>
              </a:spcAft>
              <a:buNone/>
            </a:pPr>
            <a:r>
              <a:rPr lang="en-US" sz="1800">
                <a:solidFill>
                  <a:schemeClr val="lt1"/>
                </a:solidFill>
                <a:latin typeface="Teko"/>
                <a:ea typeface="Teko"/>
                <a:cs typeface="Teko"/>
                <a:sym typeface="Teko"/>
              </a:rPr>
              <a:t>Seminar 1 Preparation</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en-US" sz="3600"/>
              <a:t>Rating the Documented Threats  </a:t>
            </a:r>
            <a:endParaRPr/>
          </a:p>
        </p:txBody>
      </p:sp>
      <p:graphicFrame>
        <p:nvGraphicFramePr>
          <p:cNvPr id="340" name="Google Shape;340;p10"/>
          <p:cNvGraphicFramePr/>
          <p:nvPr/>
        </p:nvGraphicFramePr>
        <p:xfrm>
          <a:off x="718471" y="3403645"/>
          <a:ext cx="3000000" cy="3000000"/>
        </p:xfrm>
        <a:graphic>
          <a:graphicData uri="http://schemas.openxmlformats.org/drawingml/2006/table">
            <a:tbl>
              <a:tblPr bandRow="1" firstRow="1">
                <a:noFill/>
                <a:tableStyleId>{2344F1CE-7373-4627-A11C-017D03C8118B}</a:tableStyleId>
              </a:tblPr>
              <a:tblGrid>
                <a:gridCol w="667650"/>
                <a:gridCol w="4078525"/>
                <a:gridCol w="667650"/>
                <a:gridCol w="667650"/>
                <a:gridCol w="638625"/>
                <a:gridCol w="667650"/>
                <a:gridCol w="624125"/>
                <a:gridCol w="629200"/>
                <a:gridCol w="1010925"/>
                <a:gridCol w="1103075"/>
              </a:tblGrid>
              <a:tr h="720275">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N.</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Threat</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D</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R</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E</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A</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D</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+R</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Total</a:t>
                      </a:r>
                      <a:endParaRPr/>
                    </a:p>
                  </a:txBody>
                  <a:tcPr marT="45725" marB="45725" marR="91450" marL="91450">
                    <a:solidFill>
                      <a:srgbClr val="CBCBCB"/>
                    </a:solidFill>
                  </a:tcPr>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solidFill>
                            <a:srgbClr val="262626"/>
                          </a:solidFill>
                        </a:rPr>
                        <a:t>Rating</a:t>
                      </a:r>
                      <a:endParaRPr/>
                    </a:p>
                  </a:txBody>
                  <a:tcPr marT="45725" marB="45725" marR="91450" marL="91450">
                    <a:solidFill>
                      <a:srgbClr val="CBCBCB"/>
                    </a:solidFill>
                  </a:tcPr>
                </a:tc>
              </a:tr>
              <a:tr h="87730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1</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solidFill>
                            <a:srgbClr val="000000"/>
                          </a:solidFill>
                        </a:rPr>
                        <a:t>Network security was breached using an open-source brute force attack against the router PIN</a:t>
                      </a:r>
                      <a:endParaRPr sz="1800"/>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18</a:t>
                      </a:r>
                      <a:endParaRPr/>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High</a:t>
                      </a:r>
                      <a:endParaRPr/>
                    </a:p>
                  </a:txBody>
                  <a:tcPr marT="45725" marB="45725" marR="91450" marL="91450">
                    <a:solidFill>
                      <a:srgbClr val="E7E7E7"/>
                    </a:solidFill>
                  </a:tcPr>
                </a:tc>
              </a:tr>
              <a:tr h="87730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Times New Roman"/>
                        <a:buNone/>
                      </a:pPr>
                      <a:r>
                        <a:rPr lang="en-US" sz="1800">
                          <a:solidFill>
                            <a:srgbClr val="000000"/>
                          </a:solidFill>
                        </a:rPr>
                        <a:t>The network protocol was attacked through a denial-of-service attack.</a:t>
                      </a:r>
                      <a:endParaRPr sz="1800"/>
                    </a:p>
                    <a:p>
                      <a:pPr indent="0" lvl="0" marL="0" marR="0" rtl="0" algn="l">
                        <a:spcBef>
                          <a:spcPts val="0"/>
                        </a:spcBef>
                        <a:spcAft>
                          <a:spcPts val="0"/>
                        </a:spcAft>
                        <a:buNone/>
                      </a:pPr>
                      <a:r>
                        <a:t/>
                      </a:r>
                      <a:endParaRPr sz="2000"/>
                    </a:p>
                  </a:txBody>
                  <a:tcPr marT="45725" marB="45725" marR="91450" marL="91450">
                    <a:solidFill>
                      <a:srgbClr val="E7E7E7"/>
                    </a:solidFill>
                  </a:tcPr>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16</a:t>
                      </a:r>
                      <a:endParaRPr/>
                    </a:p>
                  </a:txBody>
                  <a:tcPr marT="45725" marB="45725" marR="91450" marL="91450"/>
                </a:tc>
                <a:tc>
                  <a:txBody>
                    <a:bodyPr/>
                    <a:lstStyle/>
                    <a:p>
                      <a:pPr indent="0" lvl="0" marL="0" marR="0" rtl="0" algn="l">
                        <a:spcBef>
                          <a:spcPts val="0"/>
                        </a:spcBef>
                        <a:spcAft>
                          <a:spcPts val="0"/>
                        </a:spcAft>
                        <a:buNone/>
                      </a:pPr>
                      <a:r>
                        <a:rPr lang="en-US" sz="1800"/>
                        <a:t>High</a:t>
                      </a:r>
                      <a:endParaRPr/>
                    </a:p>
                  </a:txBody>
                  <a:tcPr marT="45725" marB="45725" marR="91450" marL="91450"/>
                </a:tc>
              </a:tr>
            </a:tbl>
          </a:graphicData>
        </a:graphic>
      </p:graphicFrame>
      <p:sp>
        <p:nvSpPr>
          <p:cNvPr id="341" name="Google Shape;341;p10"/>
          <p:cNvSpPr txBox="1"/>
          <p:nvPr/>
        </p:nvSpPr>
        <p:spPr>
          <a:xfrm>
            <a:off x="718460" y="2675511"/>
            <a:ext cx="1047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Rate each threat against the impact to the organization</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grpSp>
        <p:nvGrpSpPr>
          <p:cNvPr id="346" name="Google Shape;346;p11"/>
          <p:cNvGrpSpPr/>
          <p:nvPr/>
        </p:nvGrpSpPr>
        <p:grpSpPr>
          <a:xfrm>
            <a:off x="0" y="0"/>
            <a:ext cx="12192000" cy="6858000"/>
            <a:chOff x="0" y="0"/>
            <a:chExt cx="12192000" cy="6858000"/>
          </a:xfrm>
        </p:grpSpPr>
        <p:sp>
          <p:nvSpPr>
            <p:cNvPr id="347" name="Google Shape;347;p1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53" name="Google Shape;35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54" name="Google Shape;354;p11"/>
          <p:cNvSpPr txBox="1"/>
          <p:nvPr>
            <p:ph type="title"/>
          </p:nvPr>
        </p:nvSpPr>
        <p:spPr>
          <a:xfrm>
            <a:off x="1154955" y="973667"/>
            <a:ext cx="2942210" cy="483374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2500"/>
              <a:buFont typeface="Century Gothic"/>
              <a:buNone/>
            </a:pPr>
            <a:r>
              <a:rPr b="0" i="0" lang="en-US" sz="2500">
                <a:solidFill>
                  <a:srgbClr val="EBEBEB"/>
                </a:solidFill>
                <a:latin typeface="Century Gothic"/>
                <a:ea typeface="Century Gothic"/>
                <a:cs typeface="Century Gothic"/>
                <a:sym typeface="Century Gothic"/>
              </a:rPr>
              <a:t>STRIDE Threats and Countermeasures    </a:t>
            </a:r>
            <a:endParaRPr b="0" i="0" sz="2500">
              <a:solidFill>
                <a:srgbClr val="EBEBEB"/>
              </a:solidFill>
              <a:latin typeface="Century Gothic"/>
              <a:ea typeface="Century Gothic"/>
              <a:cs typeface="Century Gothic"/>
              <a:sym typeface="Century Gothic"/>
            </a:endParaRPr>
          </a:p>
        </p:txBody>
      </p:sp>
      <p:sp>
        <p:nvSpPr>
          <p:cNvPr id="355" name="Google Shape;355;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6" name="Google Shape;356;p11"/>
          <p:cNvGraphicFramePr/>
          <p:nvPr/>
        </p:nvGraphicFramePr>
        <p:xfrm>
          <a:off x="5007429" y="537029"/>
          <a:ext cx="3000000" cy="3000000"/>
        </p:xfrm>
        <a:graphic>
          <a:graphicData uri="http://schemas.openxmlformats.org/drawingml/2006/table">
            <a:tbl>
              <a:tblPr bandRow="1" firstRow="1">
                <a:noFill/>
                <a:tableStyleId>{4C33129F-D965-4D38-80F2-0E4ECE6A07B3}</a:tableStyleId>
              </a:tblPr>
              <a:tblGrid>
                <a:gridCol w="1990325"/>
                <a:gridCol w="4587825"/>
              </a:tblGrid>
              <a:tr h="362600">
                <a:tc>
                  <a:txBody>
                    <a:bodyPr/>
                    <a:lstStyle/>
                    <a:p>
                      <a:pPr indent="0" lvl="0" marL="0" marR="0" rtl="0" algn="l">
                        <a:spcBef>
                          <a:spcPts val="0"/>
                        </a:spcBef>
                        <a:spcAft>
                          <a:spcPts val="0"/>
                        </a:spcAft>
                        <a:buNone/>
                      </a:pPr>
                      <a:r>
                        <a:rPr b="1" lang="en-US" sz="1500">
                          <a:solidFill>
                            <a:schemeClr val="lt1"/>
                          </a:solidFill>
                        </a:rPr>
                        <a:t>Threat</a:t>
                      </a:r>
                      <a:endParaRPr sz="1500"/>
                    </a:p>
                  </a:txBody>
                  <a:tcPr marT="37875" marB="37875" marR="75750" marL="75750">
                    <a:solidFill>
                      <a:srgbClr val="5E2D5E"/>
                    </a:solidFill>
                  </a:tcPr>
                </a:tc>
                <a:tc>
                  <a:txBody>
                    <a:bodyPr/>
                    <a:lstStyle/>
                    <a:p>
                      <a:pPr indent="0" lvl="0" marL="0" marR="0" rtl="0" algn="l">
                        <a:spcBef>
                          <a:spcPts val="0"/>
                        </a:spcBef>
                        <a:spcAft>
                          <a:spcPts val="0"/>
                        </a:spcAft>
                        <a:buNone/>
                      </a:pPr>
                      <a:r>
                        <a:rPr b="1" lang="en-US" sz="1500">
                          <a:solidFill>
                            <a:schemeClr val="lt1"/>
                          </a:solidFill>
                        </a:rPr>
                        <a:t>Countermeasures</a:t>
                      </a:r>
                      <a:endParaRPr sz="1500"/>
                    </a:p>
                  </a:txBody>
                  <a:tcPr marT="37875" marB="37875" marR="75750" marL="75750">
                    <a:solidFill>
                      <a:srgbClr val="592C5D"/>
                    </a:solidFill>
                  </a:tcPr>
                </a:tc>
              </a:tr>
              <a:tr h="1004375">
                <a:tc>
                  <a:txBody>
                    <a:bodyPr/>
                    <a:lstStyle/>
                    <a:p>
                      <a:pPr indent="0" lvl="0" marL="0" marR="0" rtl="0" algn="l">
                        <a:spcBef>
                          <a:spcPts val="0"/>
                        </a:spcBef>
                        <a:spcAft>
                          <a:spcPts val="0"/>
                        </a:spcAft>
                        <a:buNone/>
                      </a:pPr>
                      <a:r>
                        <a:rPr b="0" lang="en-US" sz="1100">
                          <a:solidFill>
                            <a:schemeClr val="dk1"/>
                          </a:solidFill>
                        </a:rPr>
                        <a:t>Spoofing user identity</a:t>
                      </a:r>
                      <a:endParaRPr sz="1100"/>
                    </a:p>
                  </a:txBody>
                  <a:tcPr marT="37875" marB="37875" marR="75750" marL="75750"/>
                </a:tc>
                <a:tc>
                  <a:txBody>
                    <a:bodyPr/>
                    <a:lstStyle/>
                    <a:p>
                      <a:pPr indent="-285750" lvl="0" marL="285750" marR="0" rtl="0" algn="l">
                        <a:spcBef>
                          <a:spcPts val="0"/>
                        </a:spcBef>
                        <a:spcAft>
                          <a:spcPts val="0"/>
                        </a:spcAft>
                        <a:buClr>
                          <a:schemeClr val="dk1"/>
                        </a:buClr>
                        <a:buSzPts val="1100"/>
                        <a:buFont typeface="Arial"/>
                        <a:buChar char="•"/>
                      </a:pPr>
                      <a:r>
                        <a:rPr b="0" lang="en-US" sz="1100">
                          <a:solidFill>
                            <a:schemeClr val="dk1"/>
                          </a:solidFill>
                        </a:rPr>
                        <a:t>Use strong authentication.</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Do not store secrets (for example, passwords) in plaintext.</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Do not pass credentials in plaintext over the wire.</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Protect authentication cookies with Secure Sockets Layer (SSL).</a:t>
                      </a:r>
                      <a:endParaRPr b="0" i="0" sz="1100">
                        <a:solidFill>
                          <a:schemeClr val="dk1"/>
                        </a:solidFill>
                        <a:latin typeface="Century Gothic"/>
                        <a:ea typeface="Century Gothic"/>
                        <a:cs typeface="Century Gothic"/>
                        <a:sym typeface="Century Gothic"/>
                      </a:endParaRPr>
                    </a:p>
                  </a:txBody>
                  <a:tcPr marT="37875" marB="37875" marR="75750" marL="75750"/>
                </a:tc>
              </a:tr>
              <a:tr h="1394950">
                <a:tc>
                  <a:txBody>
                    <a:bodyPr/>
                    <a:lstStyle/>
                    <a:p>
                      <a:pPr indent="0" lvl="0" marL="0" marR="0" rtl="0" algn="l">
                        <a:spcBef>
                          <a:spcPts val="0"/>
                        </a:spcBef>
                        <a:spcAft>
                          <a:spcPts val="0"/>
                        </a:spcAft>
                        <a:buNone/>
                      </a:pPr>
                      <a:r>
                        <a:rPr b="0" lang="en-US" sz="1100">
                          <a:solidFill>
                            <a:schemeClr val="dk1"/>
                          </a:solidFill>
                        </a:rPr>
                        <a:t>Tampering with data</a:t>
                      </a:r>
                      <a:endParaRPr sz="1100"/>
                    </a:p>
                  </a:txBody>
                  <a:tcPr marT="37875" marB="37875" marR="75750" marL="75750"/>
                </a:tc>
                <a:tc>
                  <a:txBody>
                    <a:bodyPr/>
                    <a:lstStyle/>
                    <a:p>
                      <a:pPr indent="-285750" lvl="0" marL="285750" marR="0" rtl="0" algn="l">
                        <a:spcBef>
                          <a:spcPts val="0"/>
                        </a:spcBef>
                        <a:spcAft>
                          <a:spcPts val="0"/>
                        </a:spcAft>
                        <a:buClr>
                          <a:schemeClr val="dk1"/>
                        </a:buClr>
                        <a:buSzPts val="1100"/>
                        <a:buFont typeface="Arial"/>
                        <a:buChar char="•"/>
                      </a:pPr>
                      <a:r>
                        <a:rPr b="0" lang="en-US" sz="1100">
                          <a:solidFill>
                            <a:schemeClr val="dk1"/>
                          </a:solidFill>
                        </a:rPr>
                        <a:t>Use data hashing and signing.</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Use digital signatures.</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Use strong authorization.</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Use tamper-resistant protocols across communication links.</a:t>
                      </a:r>
                      <a:endParaRPr/>
                    </a:p>
                    <a:p>
                      <a:pPr indent="-285750" lvl="0" marL="285750" marR="0" rtl="0" algn="l">
                        <a:spcBef>
                          <a:spcPts val="0"/>
                        </a:spcBef>
                        <a:spcAft>
                          <a:spcPts val="0"/>
                        </a:spcAft>
                        <a:buClr>
                          <a:schemeClr val="dk1"/>
                        </a:buClr>
                        <a:buSzPts val="1100"/>
                        <a:buFont typeface="Arial"/>
                        <a:buChar char="•"/>
                      </a:pPr>
                      <a:r>
                        <a:rPr b="0" lang="en-US" sz="1100">
                          <a:solidFill>
                            <a:schemeClr val="dk1"/>
                          </a:solidFill>
                        </a:rPr>
                        <a:t>Secure communication links with protocols that provide message integrity.</a:t>
                      </a:r>
                      <a:endParaRPr/>
                    </a:p>
                    <a:p>
                      <a:pPr indent="0" lvl="0" marL="0" marR="0" rtl="0" algn="l">
                        <a:spcBef>
                          <a:spcPts val="0"/>
                        </a:spcBef>
                        <a:spcAft>
                          <a:spcPts val="0"/>
                        </a:spcAft>
                        <a:buNone/>
                      </a:pPr>
                      <a:r>
                        <a:t/>
                      </a:r>
                      <a:endParaRPr sz="1100"/>
                    </a:p>
                  </a:txBody>
                  <a:tcPr marT="37875" marB="37875" marR="75750" marL="75750"/>
                </a:tc>
              </a:tr>
              <a:tr h="666225">
                <a:tc>
                  <a:txBody>
                    <a:bodyPr/>
                    <a:lstStyle/>
                    <a:p>
                      <a:pPr indent="0" lvl="0" marL="0" marR="0" rtl="0" algn="l">
                        <a:spcBef>
                          <a:spcPts val="0"/>
                        </a:spcBef>
                        <a:spcAft>
                          <a:spcPts val="0"/>
                        </a:spcAft>
                        <a:buNone/>
                      </a:pPr>
                      <a:r>
                        <a:rPr b="0" i="0" lang="en-US" sz="1100">
                          <a:solidFill>
                            <a:schemeClr val="dk1"/>
                          </a:solidFill>
                          <a:latin typeface="Century Gothic"/>
                          <a:ea typeface="Century Gothic"/>
                          <a:cs typeface="Century Gothic"/>
                          <a:sym typeface="Century Gothic"/>
                        </a:rPr>
                        <a:t>Repudiation</a:t>
                      </a:r>
                      <a:endParaRPr sz="1100"/>
                    </a:p>
                  </a:txBody>
                  <a:tcPr marT="37875" marB="37875" marR="75750" marL="75750"/>
                </a:tc>
                <a:tc>
                  <a:txBody>
                    <a:bodyPr/>
                    <a:lstStyle/>
                    <a:p>
                      <a:pPr indent="-285750" lvl="0" marL="2857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Create secure audit trails.</a:t>
                      </a:r>
                      <a:endParaRPr/>
                    </a:p>
                    <a:p>
                      <a:pPr indent="-285750" lvl="0" marL="2857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Use digital signatures.</a:t>
                      </a:r>
                      <a:endParaRPr/>
                    </a:p>
                    <a:p>
                      <a:pPr indent="0" lvl="0" marL="0" marR="0" rtl="0" algn="l">
                        <a:spcBef>
                          <a:spcPts val="0"/>
                        </a:spcBef>
                        <a:spcAft>
                          <a:spcPts val="0"/>
                        </a:spcAft>
                        <a:buNone/>
                      </a:pPr>
                      <a:r>
                        <a:t/>
                      </a:r>
                      <a:endParaRPr sz="1100"/>
                    </a:p>
                  </a:txBody>
                  <a:tcPr marT="37875" marB="37875" marR="75750" marL="75750"/>
                </a:tc>
              </a:tr>
              <a:tr h="1212775">
                <a:tc>
                  <a:txBody>
                    <a:bodyPr/>
                    <a:lstStyle/>
                    <a:p>
                      <a:pPr indent="0" lvl="0" marL="0" marR="0" rtl="0" algn="l">
                        <a:spcBef>
                          <a:spcPts val="0"/>
                        </a:spcBef>
                        <a:spcAft>
                          <a:spcPts val="0"/>
                        </a:spcAft>
                        <a:buNone/>
                      </a:pPr>
                      <a:r>
                        <a:rPr b="0" i="0" lang="en-US" sz="1100">
                          <a:solidFill>
                            <a:schemeClr val="dk1"/>
                          </a:solidFill>
                          <a:latin typeface="Century Gothic"/>
                          <a:ea typeface="Century Gothic"/>
                          <a:cs typeface="Century Gothic"/>
                          <a:sym typeface="Century Gothic"/>
                        </a:rPr>
                        <a:t>Information disclosure</a:t>
                      </a:r>
                      <a:endParaRPr sz="1100"/>
                    </a:p>
                  </a:txBody>
                  <a:tcPr marT="37875" marB="37875" marR="75750" marL="75750"/>
                </a:tc>
                <a:tc>
                  <a:txBody>
                    <a:bodyPr/>
                    <a:lstStyle/>
                    <a:p>
                      <a:pPr indent="-285750" lvl="0" marL="285750" marR="0" rtl="0" algn="l">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Use strong authorization.</a:t>
                      </a:r>
                      <a:endParaRPr/>
                    </a:p>
                    <a:p>
                      <a:pPr indent="-285750" lvl="0" marL="285750" marR="0" rtl="0" algn="l">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Use strong encryption.</a:t>
                      </a:r>
                      <a:endParaRPr/>
                    </a:p>
                    <a:p>
                      <a:pPr indent="-285750" lvl="0" marL="285750" marR="0" rtl="0" algn="l">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Secure communication links with protocols that provide message confidentiality.</a:t>
                      </a:r>
                      <a:endParaRPr/>
                    </a:p>
                    <a:p>
                      <a:pPr indent="-285750" lvl="0" marL="285750" marR="0" rtl="0" algn="l">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Do not store secrets (for example, passwords) in plaintext.</a:t>
                      </a:r>
                      <a:endParaRPr/>
                    </a:p>
                    <a:p>
                      <a:pPr indent="0" lvl="0" marL="0" marR="0" rtl="0" algn="l">
                        <a:spcBef>
                          <a:spcPts val="0"/>
                        </a:spcBef>
                        <a:spcAft>
                          <a:spcPts val="0"/>
                        </a:spcAft>
                        <a:buNone/>
                      </a:pPr>
                      <a:r>
                        <a:t/>
                      </a:r>
                      <a:endParaRPr sz="1100"/>
                    </a:p>
                  </a:txBody>
                  <a:tcPr marT="37875" marB="37875" marR="75750" marL="75750"/>
                </a:tc>
              </a:tr>
              <a:tr h="666225">
                <a:tc>
                  <a:txBody>
                    <a:bodyPr/>
                    <a:lstStyle/>
                    <a:p>
                      <a:pPr indent="0" lvl="0" marL="0" marR="0" rtl="0" algn="l">
                        <a:spcBef>
                          <a:spcPts val="0"/>
                        </a:spcBef>
                        <a:spcAft>
                          <a:spcPts val="0"/>
                        </a:spcAft>
                        <a:buNone/>
                      </a:pPr>
                      <a:r>
                        <a:rPr b="0" i="0" lang="en-US" sz="1100">
                          <a:solidFill>
                            <a:schemeClr val="dk1"/>
                          </a:solidFill>
                          <a:latin typeface="Century Gothic"/>
                          <a:ea typeface="Century Gothic"/>
                          <a:cs typeface="Century Gothic"/>
                          <a:sym typeface="Century Gothic"/>
                        </a:rPr>
                        <a:t>Denial of service</a:t>
                      </a:r>
                      <a:endParaRPr sz="1100"/>
                    </a:p>
                  </a:txBody>
                  <a:tcPr marT="37875" marB="37875" marR="75750" marL="75750"/>
                </a:tc>
                <a:tc>
                  <a:txBody>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Use resource and bandwidth throttling techniques.</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Validate and filter input.</a:t>
                      </a:r>
                      <a:endParaRPr/>
                    </a:p>
                    <a:p>
                      <a:pPr indent="0" lvl="0" marL="0" marR="0" rtl="0" algn="l">
                        <a:spcBef>
                          <a:spcPts val="0"/>
                        </a:spcBef>
                        <a:spcAft>
                          <a:spcPts val="0"/>
                        </a:spcAft>
                        <a:buNone/>
                      </a:pPr>
                      <a:r>
                        <a:t/>
                      </a:r>
                      <a:endParaRPr sz="1100"/>
                    </a:p>
                  </a:txBody>
                  <a:tcPr marT="37875" marB="37875" marR="75750" marL="75750"/>
                </a:tc>
              </a:tr>
              <a:tr h="484050">
                <a:tc>
                  <a:txBody>
                    <a:bodyPr/>
                    <a:lstStyle/>
                    <a:p>
                      <a:pPr indent="0" lvl="0" marL="0" marR="0" rtl="0" algn="l">
                        <a:spcBef>
                          <a:spcPts val="0"/>
                        </a:spcBef>
                        <a:spcAft>
                          <a:spcPts val="0"/>
                        </a:spcAft>
                        <a:buNone/>
                      </a:pPr>
                      <a:r>
                        <a:rPr b="0" i="0" lang="en-US" sz="1100">
                          <a:solidFill>
                            <a:schemeClr val="dk1"/>
                          </a:solidFill>
                          <a:latin typeface="Century Gothic"/>
                          <a:ea typeface="Century Gothic"/>
                          <a:cs typeface="Century Gothic"/>
                          <a:sym typeface="Century Gothic"/>
                        </a:rPr>
                        <a:t>Elevation of privilege</a:t>
                      </a:r>
                      <a:endParaRPr sz="1100"/>
                    </a:p>
                  </a:txBody>
                  <a:tcPr marT="37875" marB="37875" marR="75750" marL="75750"/>
                </a:tc>
                <a:tc>
                  <a:txBody>
                    <a:bodyPr/>
                    <a:lstStyle/>
                    <a:p>
                      <a:pPr indent="-171450" lvl="0" marL="171450" marR="0" rtl="0" algn="l">
                        <a:spcBef>
                          <a:spcPts val="0"/>
                        </a:spcBef>
                        <a:spcAft>
                          <a:spcPts val="0"/>
                        </a:spcAft>
                        <a:buClr>
                          <a:schemeClr val="dk1"/>
                        </a:buClr>
                        <a:buSzPts val="1100"/>
                        <a:buFont typeface="Arial"/>
                        <a:buChar char="•"/>
                      </a:pPr>
                      <a:r>
                        <a:rPr b="0" i="0" lang="en-US" sz="1100">
                          <a:solidFill>
                            <a:schemeClr val="dk1"/>
                          </a:solidFill>
                          <a:latin typeface="Century Gothic"/>
                          <a:ea typeface="Century Gothic"/>
                          <a:cs typeface="Century Gothic"/>
                          <a:sym typeface="Century Gothic"/>
                        </a:rPr>
                        <a:t>Follow the principle of least privilege and use least privileged service accounts to run processes and access resources.</a:t>
                      </a:r>
                      <a:endParaRPr sz="1100"/>
                    </a:p>
                  </a:txBody>
                  <a:tcPr marT="37875" marB="37875" marR="75750" marL="757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REFERENCES</a:t>
            </a:r>
            <a:endParaRPr/>
          </a:p>
        </p:txBody>
      </p:sp>
      <p:sp>
        <p:nvSpPr>
          <p:cNvPr id="362" name="Google Shape;362;p12"/>
          <p:cNvSpPr txBox="1"/>
          <p:nvPr>
            <p:ph idx="1" type="body"/>
          </p:nvPr>
        </p:nvSpPr>
        <p:spPr>
          <a:xfrm>
            <a:off x="1154949" y="2603500"/>
            <a:ext cx="10285800" cy="3416400"/>
          </a:xfrm>
          <a:prstGeom prst="rect">
            <a:avLst/>
          </a:prstGeom>
          <a:noFill/>
          <a:ln>
            <a:noFill/>
          </a:ln>
        </p:spPr>
        <p:txBody>
          <a:bodyPr anchorCtr="0" anchor="t" bIns="45700" lIns="91425" spcFirstLastPara="1" rIns="91425" wrap="square" tIns="45700">
            <a:noAutofit/>
          </a:bodyPr>
          <a:lstStyle/>
          <a:p>
            <a:pPr indent="-251459" lvl="0" marL="342900" rtl="0" algn="l">
              <a:lnSpc>
                <a:spcPct val="80000"/>
              </a:lnSpc>
              <a:spcBef>
                <a:spcPts val="0"/>
              </a:spcBef>
              <a:spcAft>
                <a:spcPts val="0"/>
              </a:spcAft>
              <a:buSzPts val="360"/>
              <a:buNone/>
            </a:pPr>
            <a:r>
              <a:t/>
            </a:r>
            <a:endParaRPr sz="300"/>
          </a:p>
          <a:p>
            <a:pPr indent="-251459" lvl="0" marL="342900" rtl="0" algn="l">
              <a:lnSpc>
                <a:spcPct val="80000"/>
              </a:lnSpc>
              <a:spcBef>
                <a:spcPts val="1000"/>
              </a:spcBef>
              <a:spcAft>
                <a:spcPts val="0"/>
              </a:spcAft>
              <a:buSzPts val="360"/>
              <a:buNone/>
            </a:pPr>
            <a:r>
              <a:t/>
            </a:r>
            <a:endParaRPr sz="300"/>
          </a:p>
          <a:p>
            <a:pPr indent="-367469" lvl="0" marL="342900" rtl="0" algn="l">
              <a:lnSpc>
                <a:spcPct val="80000"/>
              </a:lnSpc>
              <a:spcBef>
                <a:spcPts val="1000"/>
              </a:spcBef>
              <a:spcAft>
                <a:spcPts val="0"/>
              </a:spcAft>
              <a:buSzPts val="1827"/>
              <a:buChar char="►"/>
            </a:pPr>
            <a:r>
              <a:rPr b="1" lang="en-US" sz="1826"/>
              <a:t>Threats Modeling | Microsoft Docs </a:t>
            </a:r>
            <a:endParaRPr b="1" sz="1826"/>
          </a:p>
          <a:p>
            <a:pPr indent="0" lvl="0" marL="342900" rtl="0" algn="l">
              <a:lnSpc>
                <a:spcPct val="80000"/>
              </a:lnSpc>
              <a:spcBef>
                <a:spcPts val="1000"/>
              </a:spcBef>
              <a:spcAft>
                <a:spcPts val="0"/>
              </a:spcAft>
              <a:buSzPts val="275"/>
              <a:buNone/>
            </a:pPr>
            <a:r>
              <a:rPr lang="en-US" sz="1826" u="sng">
                <a:solidFill>
                  <a:srgbClr val="0070C0"/>
                </a:solidFill>
              </a:rPr>
              <a:t>https://docs.microsoft.com/en-us/previous-versions/msp-n-p/ff648644(v=pandp.10)</a:t>
            </a:r>
            <a:endParaRPr sz="1826"/>
          </a:p>
          <a:p>
            <a:pPr indent="-367469" lvl="0" marL="342900" rtl="0" algn="l">
              <a:lnSpc>
                <a:spcPct val="80000"/>
              </a:lnSpc>
              <a:spcBef>
                <a:spcPts val="1000"/>
              </a:spcBef>
              <a:spcAft>
                <a:spcPts val="0"/>
              </a:spcAft>
              <a:buSzPts val="1827"/>
              <a:buChar char="►"/>
            </a:pPr>
            <a:r>
              <a:rPr b="1" lang="en-US" sz="1826"/>
              <a:t>Threats and Countermeasures | Microsoft Docs </a:t>
            </a:r>
            <a:endParaRPr b="1" sz="1826"/>
          </a:p>
          <a:p>
            <a:pPr indent="0" lvl="0" marL="342900" rtl="0" algn="l">
              <a:lnSpc>
                <a:spcPct val="80000"/>
              </a:lnSpc>
              <a:spcBef>
                <a:spcPts val="1000"/>
              </a:spcBef>
              <a:spcAft>
                <a:spcPts val="0"/>
              </a:spcAft>
              <a:buSzPts val="275"/>
              <a:buNone/>
            </a:pPr>
            <a:r>
              <a:rPr lang="en-US" sz="1826" u="sng">
                <a:solidFill>
                  <a:srgbClr val="0070C0"/>
                </a:solidFill>
              </a:rPr>
              <a:t>https://docs.microsoft.com/en-us/previous-versions/msp-n-p/ff648641(v=pandp.10)</a:t>
            </a:r>
            <a:endParaRPr sz="1826"/>
          </a:p>
          <a:p>
            <a:pPr indent="-367469" lvl="0" marL="342900" rtl="0" algn="l">
              <a:lnSpc>
                <a:spcPct val="80000"/>
              </a:lnSpc>
              <a:spcBef>
                <a:spcPts val="1000"/>
              </a:spcBef>
              <a:spcAft>
                <a:spcPts val="0"/>
              </a:spcAft>
              <a:buSzPts val="1827"/>
              <a:buChar char="►"/>
            </a:pPr>
            <a:r>
              <a:rPr b="1" lang="en-US" sz="1826"/>
              <a:t>7 steps to threat modeling| Danny Wong</a:t>
            </a:r>
            <a:endParaRPr b="1" sz="1826"/>
          </a:p>
          <a:p>
            <a:pPr indent="0" lvl="0" marL="342900" rtl="0" algn="l">
              <a:lnSpc>
                <a:spcPct val="80000"/>
              </a:lnSpc>
              <a:spcBef>
                <a:spcPts val="1000"/>
              </a:spcBef>
              <a:spcAft>
                <a:spcPts val="0"/>
              </a:spcAft>
              <a:buSzPts val="275"/>
              <a:buNone/>
            </a:pPr>
            <a:r>
              <a:rPr lang="en-US" sz="1826" u="sng">
                <a:solidFill>
                  <a:srgbClr val="0070C0"/>
                </a:solidFill>
                <a:hlinkClick r:id="rId3">
                  <a:extLst>
                    <a:ext uri="{A12FA001-AC4F-418D-AE19-62706E023703}">
                      <ahyp:hlinkClr val="tx"/>
                    </a:ext>
                  </a:extLst>
                </a:hlinkClick>
              </a:rPr>
              <a:t>7stepstothreatmodeling-140421083538-phpapp01.pdf</a:t>
            </a:r>
            <a:endParaRPr sz="1826" u="sng">
              <a:solidFill>
                <a:srgbClr val="0070C0"/>
              </a:solidFill>
            </a:endParaRPr>
          </a:p>
          <a:p>
            <a:pPr indent="-367469" lvl="0" marL="342900" rtl="0" algn="l">
              <a:lnSpc>
                <a:spcPct val="80000"/>
              </a:lnSpc>
              <a:spcBef>
                <a:spcPts val="1000"/>
              </a:spcBef>
              <a:spcAft>
                <a:spcPts val="0"/>
              </a:spcAft>
              <a:buSzPts val="1827"/>
              <a:buChar char="►"/>
            </a:pPr>
            <a:r>
              <a:rPr b="1" lang="en-US" sz="1826"/>
              <a:t>Compromising a Medical Mannequin| Glisson et. al. </a:t>
            </a:r>
            <a:endParaRPr b="1" sz="1826"/>
          </a:p>
          <a:p>
            <a:pPr indent="0" lvl="0" marL="342900" rtl="0" algn="l">
              <a:lnSpc>
                <a:spcPct val="80000"/>
              </a:lnSpc>
              <a:spcBef>
                <a:spcPts val="1000"/>
              </a:spcBef>
              <a:spcAft>
                <a:spcPts val="0"/>
              </a:spcAft>
              <a:buNone/>
            </a:pPr>
            <a:r>
              <a:rPr lang="en-US" sz="1826" u="sng">
                <a:solidFill>
                  <a:srgbClr val="0070C0"/>
                </a:solidFill>
              </a:rPr>
              <a:t>https://arxiv.org/ftp/arxiv/papers/1509/1509.00065.pdf</a:t>
            </a:r>
            <a:endParaRPr sz="1826">
              <a:solidFill>
                <a:srgbClr val="0070C0"/>
              </a:solidFill>
            </a:endParaRPr>
          </a:p>
          <a:p>
            <a:pPr indent="-251459" lvl="0" marL="342900" rtl="0" algn="l">
              <a:lnSpc>
                <a:spcPct val="80000"/>
              </a:lnSpc>
              <a:spcBef>
                <a:spcPts val="1000"/>
              </a:spcBef>
              <a:spcAft>
                <a:spcPts val="0"/>
              </a:spcAft>
              <a:buSzPts val="360"/>
              <a:buNone/>
            </a:pPr>
            <a:r>
              <a:t/>
            </a:r>
            <a:endParaRPr sz="300"/>
          </a:p>
          <a:p>
            <a:pPr indent="-251459" lvl="0" marL="342900" rtl="0" algn="l">
              <a:lnSpc>
                <a:spcPct val="80000"/>
              </a:lnSpc>
              <a:spcBef>
                <a:spcPts val="1000"/>
              </a:spcBef>
              <a:spcAft>
                <a:spcPts val="0"/>
              </a:spcAft>
              <a:buSzPts val="360"/>
              <a:buNone/>
            </a:pPr>
            <a:r>
              <a:t/>
            </a:r>
            <a:endParaRPr sz="300"/>
          </a:p>
          <a:p>
            <a:pPr indent="-251459" lvl="0" marL="342900" rtl="0" algn="l">
              <a:lnSpc>
                <a:spcPct val="80000"/>
              </a:lnSpc>
              <a:spcBef>
                <a:spcPts val="1000"/>
              </a:spcBef>
              <a:spcAft>
                <a:spcPts val="0"/>
              </a:spcAft>
              <a:buSzPts val="360"/>
              <a:buNone/>
            </a:pPr>
            <a:r>
              <a:t/>
            </a:r>
            <a:endParaRPr sz="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BEBEB"/>
              </a:buClr>
              <a:buSzPts val="3600"/>
              <a:buFont typeface="Century Gothic"/>
              <a:buNone/>
            </a:pPr>
            <a:r>
              <a:rPr b="0" i="0" lang="en-US">
                <a:solidFill>
                  <a:srgbClr val="EBEBEB"/>
                </a:solidFill>
                <a:latin typeface="Century Gothic"/>
                <a:ea typeface="Century Gothic"/>
                <a:cs typeface="Century Gothic"/>
                <a:sym typeface="Century Gothic"/>
              </a:rPr>
              <a:t>The Threat Modeling Process</a:t>
            </a:r>
            <a:endParaRPr/>
          </a:p>
        </p:txBody>
      </p:sp>
      <p:pic>
        <p:nvPicPr>
          <p:cNvPr descr="Interface gráfica do usuário, Aplicativo&#10;&#10;Descrição gerada automaticamente" id="280" name="Google Shape;280;p2"/>
          <p:cNvPicPr preferRelativeResize="0"/>
          <p:nvPr/>
        </p:nvPicPr>
        <p:blipFill rotWithShape="1">
          <a:blip r:embed="rId3">
            <a:alphaModFix/>
          </a:blip>
          <a:srcRect b="-1882" l="-237" r="-1417" t="17724"/>
          <a:stretch/>
        </p:blipFill>
        <p:spPr>
          <a:xfrm>
            <a:off x="588300" y="2788075"/>
            <a:ext cx="3705900" cy="3057300"/>
          </a:xfrm>
          <a:prstGeom prst="roundRect">
            <a:avLst>
              <a:gd fmla="val 1858" name="adj"/>
            </a:avLst>
          </a:prstGeom>
          <a:noFill/>
          <a:ln>
            <a:noFill/>
          </a:ln>
          <a:effectLst>
            <a:outerShdw blurRad="50800" rotWithShape="0" algn="tl" dir="5400000" dist="50800">
              <a:srgbClr val="000000">
                <a:alpha val="42745"/>
              </a:srgbClr>
            </a:outerShdw>
          </a:effectLst>
        </p:spPr>
      </p:pic>
      <p:sp>
        <p:nvSpPr>
          <p:cNvPr id="281" name="Google Shape;281;p2"/>
          <p:cNvSpPr txBox="1"/>
          <p:nvPr>
            <p:ph idx="1" type="body"/>
          </p:nvPr>
        </p:nvSpPr>
        <p:spPr>
          <a:xfrm>
            <a:off x="4614725" y="2603500"/>
            <a:ext cx="7210500" cy="3416400"/>
          </a:xfrm>
          <a:prstGeom prst="rect">
            <a:avLst/>
          </a:prstGeom>
          <a:noFill/>
          <a:ln>
            <a:noFill/>
          </a:ln>
        </p:spPr>
        <p:txBody>
          <a:bodyPr anchorCtr="0" anchor="ctr" bIns="45700" lIns="91425" spcFirstLastPara="1" rIns="91425" wrap="square" tIns="45700">
            <a:noAutofit/>
          </a:bodyPr>
          <a:lstStyle/>
          <a:p>
            <a:pPr indent="-258318" lvl="0" marL="342900" rtl="0" algn="l">
              <a:lnSpc>
                <a:spcPct val="80000"/>
              </a:lnSpc>
              <a:spcBef>
                <a:spcPts val="0"/>
              </a:spcBef>
              <a:spcAft>
                <a:spcPts val="0"/>
              </a:spcAft>
              <a:buSzPts val="1440"/>
              <a:buNone/>
            </a:pPr>
            <a:r>
              <a:t/>
            </a:r>
            <a:endParaRPr sz="2000">
              <a:solidFill>
                <a:schemeClr val="dk1"/>
              </a:solidFill>
            </a:endParaRPr>
          </a:p>
          <a:p>
            <a:pPr indent="-330708" lvl="0" marL="342900" rtl="0" algn="l">
              <a:lnSpc>
                <a:spcPct val="80000"/>
              </a:lnSpc>
              <a:spcBef>
                <a:spcPts val="1000"/>
              </a:spcBef>
              <a:spcAft>
                <a:spcPts val="0"/>
              </a:spcAft>
              <a:buSzPts val="1140"/>
              <a:buFont typeface="Century Gothic"/>
              <a:buChar char="►"/>
            </a:pPr>
            <a:r>
              <a:rPr b="1" lang="en-US" sz="1500">
                <a:solidFill>
                  <a:schemeClr val="dk1"/>
                </a:solidFill>
              </a:rPr>
              <a:t>Case Study  </a:t>
            </a:r>
            <a:endParaRPr sz="1500"/>
          </a:p>
          <a:p>
            <a:pPr indent="0" lvl="0" marL="0" rtl="0" algn="l">
              <a:lnSpc>
                <a:spcPct val="80000"/>
              </a:lnSpc>
              <a:spcBef>
                <a:spcPts val="1000"/>
              </a:spcBef>
              <a:spcAft>
                <a:spcPts val="0"/>
              </a:spcAft>
              <a:buSzPts val="1440"/>
              <a:buNone/>
            </a:pPr>
            <a:r>
              <a:rPr b="1" lang="en-US" sz="1500">
                <a:solidFill>
                  <a:schemeClr val="dk1"/>
                </a:solidFill>
              </a:rPr>
              <a:t>Paper:</a:t>
            </a:r>
            <a:r>
              <a:rPr lang="en-US" sz="1500">
                <a:solidFill>
                  <a:schemeClr val="dk1"/>
                </a:solidFill>
              </a:rPr>
              <a:t> 		</a:t>
            </a:r>
            <a:r>
              <a:rPr lang="en-US" sz="1500">
                <a:solidFill>
                  <a:schemeClr val="dk1"/>
                </a:solidFill>
              </a:rPr>
              <a:t>Glisson et al. (2015), “Compromising a medical mannequin” </a:t>
            </a:r>
            <a:endParaRPr sz="1500">
              <a:solidFill>
                <a:schemeClr val="dk1"/>
              </a:solidFill>
            </a:endParaRPr>
          </a:p>
          <a:p>
            <a:pPr indent="0" lvl="0" marL="0" rtl="0" algn="l">
              <a:lnSpc>
                <a:spcPct val="80000"/>
              </a:lnSpc>
              <a:spcBef>
                <a:spcPts val="1000"/>
              </a:spcBef>
              <a:spcAft>
                <a:spcPts val="0"/>
              </a:spcAft>
              <a:buSzPts val="1440"/>
              <a:buNone/>
            </a:pPr>
            <a:r>
              <a:rPr b="1" lang="en-US" sz="1500">
                <a:solidFill>
                  <a:schemeClr val="dk1"/>
                </a:solidFill>
              </a:rPr>
              <a:t>Experiment:</a:t>
            </a:r>
            <a:r>
              <a:rPr lang="en-US" sz="1500">
                <a:solidFill>
                  <a:schemeClr val="dk1"/>
                </a:solidFill>
              </a:rPr>
              <a:t> 	Hack mannequin </a:t>
            </a:r>
            <a:r>
              <a:rPr lang="en-US" sz="1500">
                <a:solidFill>
                  <a:schemeClr val="dk1"/>
                </a:solidFill>
              </a:rPr>
              <a:t> used in medical training</a:t>
            </a:r>
            <a:r>
              <a:rPr lang="en-US" sz="1500">
                <a:solidFill>
                  <a:schemeClr val="dk1"/>
                </a:solidFill>
              </a:rPr>
              <a:t> </a:t>
            </a:r>
            <a:r>
              <a:rPr lang="en-US" sz="1500">
                <a:solidFill>
                  <a:schemeClr val="dk1"/>
                </a:solidFill>
              </a:rPr>
              <a:t>environment.</a:t>
            </a:r>
            <a:endParaRPr sz="1500">
              <a:solidFill>
                <a:schemeClr val="dk1"/>
              </a:solidFill>
            </a:endParaRPr>
          </a:p>
          <a:p>
            <a:pPr indent="0" lvl="0" marL="0" rtl="0" algn="l">
              <a:lnSpc>
                <a:spcPct val="80000"/>
              </a:lnSpc>
              <a:spcBef>
                <a:spcPts val="1000"/>
              </a:spcBef>
              <a:spcAft>
                <a:spcPts val="0"/>
              </a:spcAft>
              <a:buSzPts val="1440"/>
              <a:buNone/>
            </a:pPr>
            <a:r>
              <a:rPr b="1" lang="en-US" sz="1500">
                <a:solidFill>
                  <a:schemeClr val="dk1"/>
                </a:solidFill>
              </a:rPr>
              <a:t>Who?</a:t>
            </a:r>
            <a:r>
              <a:rPr b="1" lang="en-US" sz="1500">
                <a:solidFill>
                  <a:schemeClr val="dk1"/>
                </a:solidFill>
              </a:rPr>
              <a:t>:		</a:t>
            </a:r>
            <a:r>
              <a:rPr lang="en-US" sz="1500">
                <a:solidFill>
                  <a:schemeClr val="dk1"/>
                </a:solidFill>
              </a:rPr>
              <a:t>U</a:t>
            </a:r>
            <a:r>
              <a:rPr lang="en-US" sz="1500">
                <a:solidFill>
                  <a:schemeClr val="dk1"/>
                </a:solidFill>
              </a:rPr>
              <a:t>ndergrad</a:t>
            </a:r>
            <a:r>
              <a:rPr lang="en-US" sz="1500">
                <a:solidFill>
                  <a:schemeClr val="dk1"/>
                </a:solidFill>
              </a:rPr>
              <a:t>.</a:t>
            </a:r>
            <a:r>
              <a:rPr lang="en-US" sz="1500">
                <a:solidFill>
                  <a:schemeClr val="dk1"/>
                </a:solidFill>
              </a:rPr>
              <a:t> student</a:t>
            </a:r>
            <a:r>
              <a:rPr lang="en-US" sz="1500">
                <a:solidFill>
                  <a:schemeClr val="dk1"/>
                </a:solidFill>
              </a:rPr>
              <a:t>s at </a:t>
            </a:r>
            <a:r>
              <a:rPr lang="en-US" sz="1500">
                <a:solidFill>
                  <a:schemeClr val="dk1"/>
                </a:solidFill>
              </a:rPr>
              <a:t>University of South Alabama. </a:t>
            </a:r>
            <a:endParaRPr sz="1500"/>
          </a:p>
          <a:p>
            <a:pPr indent="0" lvl="0" marL="0" rtl="0" algn="l">
              <a:lnSpc>
                <a:spcPct val="80000"/>
              </a:lnSpc>
              <a:spcBef>
                <a:spcPts val="1000"/>
              </a:spcBef>
              <a:spcAft>
                <a:spcPts val="0"/>
              </a:spcAft>
              <a:buSzPts val="1440"/>
              <a:buNone/>
            </a:pPr>
            <a:r>
              <a:rPr b="1" lang="en-US" sz="1500">
                <a:solidFill>
                  <a:schemeClr val="dk1"/>
                </a:solidFill>
              </a:rPr>
              <a:t>Results: 		</a:t>
            </a:r>
            <a:r>
              <a:rPr lang="en-US" sz="1500">
                <a:solidFill>
                  <a:schemeClr val="dk1"/>
                </a:solidFill>
              </a:rPr>
              <a:t>Successful brute force and Denial of Service (DoS) attacks</a:t>
            </a:r>
            <a:r>
              <a:rPr lang="en-US" sz="1500">
                <a:solidFill>
                  <a:schemeClr val="dk1"/>
                </a:solidFill>
              </a:rPr>
              <a:t>.</a:t>
            </a:r>
            <a:endParaRPr sz="1500">
              <a:solidFill>
                <a:schemeClr val="dk1"/>
              </a:solidFill>
            </a:endParaRPr>
          </a:p>
          <a:p>
            <a:pPr indent="0" lvl="0" marL="0" rtl="0" algn="l">
              <a:lnSpc>
                <a:spcPct val="80000"/>
              </a:lnSpc>
              <a:spcBef>
                <a:spcPts val="1000"/>
              </a:spcBef>
              <a:spcAft>
                <a:spcPts val="0"/>
              </a:spcAft>
              <a:buSzPts val="1440"/>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BEBEB"/>
              </a:buClr>
              <a:buSzPts val="3600"/>
              <a:buFont typeface="Century Gothic"/>
              <a:buNone/>
            </a:pPr>
            <a:br>
              <a:rPr lang="en-US">
                <a:solidFill>
                  <a:srgbClr val="EBEBEB"/>
                </a:solidFill>
              </a:rPr>
            </a:br>
            <a:r>
              <a:rPr lang="en-US">
                <a:solidFill>
                  <a:srgbClr val="EBEBEB"/>
                </a:solidFill>
              </a:rPr>
              <a:t>1. Identify Assets </a:t>
            </a:r>
            <a:br>
              <a:rPr lang="en-US">
                <a:solidFill>
                  <a:srgbClr val="EBEBEB"/>
                </a:solidFill>
              </a:rPr>
            </a:br>
            <a:r>
              <a:rPr lang="en-US">
                <a:solidFill>
                  <a:srgbClr val="EBEBEB"/>
                </a:solidFill>
              </a:rPr>
              <a:t> </a:t>
            </a:r>
            <a:endParaRPr/>
          </a:p>
        </p:txBody>
      </p:sp>
      <p:pic>
        <p:nvPicPr>
          <p:cNvPr descr="Laptop seguro" id="287" name="Google Shape;287;p3"/>
          <p:cNvPicPr preferRelativeResize="0"/>
          <p:nvPr/>
        </p:nvPicPr>
        <p:blipFill rotWithShape="1">
          <a:blip r:embed="rId3">
            <a:alphaModFix/>
          </a:blip>
          <a:srcRect b="0" l="0" r="0" t="0"/>
          <a:stretch/>
        </p:blipFill>
        <p:spPr>
          <a:xfrm>
            <a:off x="1790397" y="2775951"/>
            <a:ext cx="3067163" cy="3067163"/>
          </a:xfrm>
          <a:prstGeom prst="roundRect">
            <a:avLst>
              <a:gd fmla="val 1858" name="adj"/>
            </a:avLst>
          </a:prstGeom>
          <a:noFill/>
          <a:ln>
            <a:noFill/>
          </a:ln>
          <a:effectLst>
            <a:outerShdw blurRad="50800" rotWithShape="0" algn="tl" dir="5400000" dist="50800">
              <a:srgbClr val="000000">
                <a:alpha val="42745"/>
              </a:srgbClr>
            </a:outerShdw>
          </a:effectLst>
        </p:spPr>
      </p:pic>
      <p:sp>
        <p:nvSpPr>
          <p:cNvPr id="288" name="Google Shape;288;p3"/>
          <p:cNvSpPr txBox="1"/>
          <p:nvPr>
            <p:ph idx="1" type="body"/>
          </p:nvPr>
        </p:nvSpPr>
        <p:spPr>
          <a:xfrm>
            <a:off x="5980954" y="2603500"/>
            <a:ext cx="5211979" cy="3416300"/>
          </a:xfrm>
          <a:prstGeom prst="rect">
            <a:avLst/>
          </a:prstGeom>
          <a:noFill/>
          <a:ln>
            <a:noFill/>
          </a:ln>
        </p:spPr>
        <p:txBody>
          <a:bodyPr anchorCtr="0" anchor="ctr" bIns="45700" lIns="91425" spcFirstLastPara="1" rIns="91425" wrap="square" tIns="45700">
            <a:normAutofit/>
          </a:bodyPr>
          <a:lstStyle/>
          <a:p>
            <a:pPr indent="-381000" lvl="0" marL="342900" rtl="0" algn="l">
              <a:spcBef>
                <a:spcPts val="0"/>
              </a:spcBef>
              <a:spcAft>
                <a:spcPts val="0"/>
              </a:spcAft>
              <a:buSzPts val="1720"/>
              <a:buFont typeface="Noto Sans Symbols"/>
              <a:buChar char="⮚"/>
            </a:pPr>
            <a:r>
              <a:rPr b="1" lang="en-US" sz="2000">
                <a:latin typeface="Century Gothic"/>
                <a:ea typeface="Century Gothic"/>
                <a:cs typeface="Century Gothic"/>
                <a:sym typeface="Century Gothic"/>
              </a:rPr>
              <a:t>What </a:t>
            </a:r>
            <a:r>
              <a:rPr b="1" lang="en-US" sz="2000"/>
              <a:t>are</a:t>
            </a:r>
            <a:r>
              <a:rPr b="1" lang="en-US" sz="2000">
                <a:latin typeface="Century Gothic"/>
                <a:ea typeface="Century Gothic"/>
                <a:cs typeface="Century Gothic"/>
                <a:sym typeface="Century Gothic"/>
              </a:rPr>
              <a:t> your most </a:t>
            </a:r>
            <a:r>
              <a:rPr b="1" lang="en-US" sz="2000"/>
              <a:t>v</a:t>
            </a:r>
            <a:r>
              <a:rPr b="1" lang="en-US" sz="2000">
                <a:latin typeface="Century Gothic"/>
                <a:ea typeface="Century Gothic"/>
                <a:cs typeface="Century Gothic"/>
                <a:sym typeface="Century Gothic"/>
              </a:rPr>
              <a:t>alued </a:t>
            </a:r>
            <a:r>
              <a:rPr b="1" lang="en-US" sz="2000"/>
              <a:t>a</a:t>
            </a:r>
            <a:r>
              <a:rPr b="1" lang="en-US" sz="2000">
                <a:latin typeface="Century Gothic"/>
                <a:ea typeface="Century Gothic"/>
                <a:cs typeface="Century Gothic"/>
                <a:sym typeface="Century Gothic"/>
              </a:rPr>
              <a:t>ssets?</a:t>
            </a:r>
            <a:endParaRPr sz="2400"/>
          </a:p>
          <a:p>
            <a:pPr indent="-381000" lvl="0" marL="342900" rtl="0" algn="l">
              <a:spcBef>
                <a:spcPts val="1000"/>
              </a:spcBef>
              <a:spcAft>
                <a:spcPts val="0"/>
              </a:spcAft>
              <a:buSzPts val="1720"/>
              <a:buFont typeface="Courier New"/>
              <a:buChar char="o"/>
            </a:pPr>
            <a:r>
              <a:rPr b="1" lang="en-US" sz="2000"/>
              <a:t>confidential data (compounded by training environment)</a:t>
            </a:r>
            <a:endParaRPr sz="2000"/>
          </a:p>
          <a:p>
            <a:pPr indent="-381000" lvl="0" marL="342900" rtl="0" algn="l">
              <a:spcBef>
                <a:spcPts val="1000"/>
              </a:spcBef>
              <a:spcAft>
                <a:spcPts val="0"/>
              </a:spcAft>
              <a:buSzPts val="1720"/>
              <a:buFont typeface="Courier New"/>
              <a:buChar char="o"/>
            </a:pPr>
            <a:r>
              <a:rPr lang="en-US" sz="2000"/>
              <a:t>possible </a:t>
            </a:r>
            <a:r>
              <a:rPr lang="en-US" sz="2000"/>
              <a:t>risk to patients’ </a:t>
            </a:r>
            <a:r>
              <a:rPr b="1" lang="en-US" sz="2000"/>
              <a:t>lives</a:t>
            </a:r>
            <a:r>
              <a:rPr lang="en-US" sz="2000"/>
              <a:t> as a result of incorrect analysis of medical data. </a:t>
            </a:r>
            <a:endParaRPr sz="2400"/>
          </a:p>
          <a:p>
            <a:pPr indent="0" lvl="0" marL="342900" rtl="0" algn="l">
              <a:spcBef>
                <a:spcPts val="1000"/>
              </a:spcBef>
              <a:spcAft>
                <a:spcPts val="0"/>
              </a:spcAft>
              <a:buNone/>
            </a:pPr>
            <a:r>
              <a:rPr lang="en-US" sz="2000">
                <a:solidFill>
                  <a:srgbClr val="373A3C"/>
                </a:solidFill>
              </a:rPr>
              <a:t>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600"/>
              <a:buFont typeface="Century Gothic"/>
              <a:buNone/>
            </a:pPr>
            <a:r>
              <a:rPr lang="en-US">
                <a:solidFill>
                  <a:srgbClr val="EBEBEB"/>
                </a:solidFill>
              </a:rPr>
              <a:t>2. Create an Architecture Overview </a:t>
            </a:r>
            <a:r>
              <a:rPr lang="en-US">
                <a:solidFill>
                  <a:srgbClr val="EBEBEB"/>
                </a:solidFill>
                <a:latin typeface="Calibri"/>
                <a:ea typeface="Calibri"/>
                <a:cs typeface="Calibri"/>
                <a:sym typeface="Calibri"/>
              </a:rPr>
              <a:t> </a:t>
            </a:r>
            <a:r>
              <a:rPr lang="en-US">
                <a:solidFill>
                  <a:srgbClr val="EBEBEB"/>
                </a:solidFill>
              </a:rPr>
              <a:t> </a:t>
            </a:r>
            <a:endParaRPr/>
          </a:p>
        </p:txBody>
      </p:sp>
      <p:pic>
        <p:nvPicPr>
          <p:cNvPr descr="Interface gráfica do usuário&#10;&#10;Descrição gerada automaticamente" id="294" name="Google Shape;294;p4"/>
          <p:cNvPicPr preferRelativeResize="0"/>
          <p:nvPr/>
        </p:nvPicPr>
        <p:blipFill rotWithShape="1">
          <a:blip r:embed="rId3">
            <a:alphaModFix/>
          </a:blip>
          <a:srcRect b="0" l="0" r="0" t="0"/>
          <a:stretch/>
        </p:blipFill>
        <p:spPr>
          <a:xfrm>
            <a:off x="1151467" y="3223276"/>
            <a:ext cx="4345024" cy="2172512"/>
          </a:xfrm>
          <a:prstGeom prst="roundRect">
            <a:avLst>
              <a:gd fmla="val 1858" name="adj"/>
            </a:avLst>
          </a:prstGeom>
          <a:noFill/>
          <a:ln>
            <a:noFill/>
          </a:ln>
          <a:effectLst>
            <a:outerShdw blurRad="50800" rotWithShape="0" algn="tl" dir="5400000" dist="50800">
              <a:srgbClr val="000000">
                <a:alpha val="42745"/>
              </a:srgbClr>
            </a:outerShdw>
          </a:effectLst>
        </p:spPr>
      </p:pic>
      <p:sp>
        <p:nvSpPr>
          <p:cNvPr id="295" name="Google Shape;295;p4"/>
          <p:cNvSpPr txBox="1"/>
          <p:nvPr>
            <p:ph idx="1" type="body"/>
          </p:nvPr>
        </p:nvSpPr>
        <p:spPr>
          <a:xfrm>
            <a:off x="5980954" y="2603500"/>
            <a:ext cx="5211900" cy="3416400"/>
          </a:xfrm>
          <a:prstGeom prst="rect">
            <a:avLst/>
          </a:prstGeom>
          <a:noFill/>
          <a:ln>
            <a:noFill/>
          </a:ln>
        </p:spPr>
        <p:txBody>
          <a:bodyPr anchorCtr="0" anchor="ctr" bIns="45700" lIns="91425" spcFirstLastPara="1" rIns="91425" wrap="square" tIns="45700">
            <a:normAutofit/>
          </a:bodyPr>
          <a:lstStyle/>
          <a:p>
            <a:pPr indent="-398780" lvl="0" marL="342900" rtl="0" algn="l">
              <a:lnSpc>
                <a:spcPct val="90000"/>
              </a:lnSpc>
              <a:spcBef>
                <a:spcPts val="0"/>
              </a:spcBef>
              <a:spcAft>
                <a:spcPts val="0"/>
              </a:spcAft>
              <a:buSzPts val="2000"/>
              <a:buFont typeface="Noto Sans Symbols"/>
              <a:buChar char="⮚"/>
            </a:pPr>
            <a:r>
              <a:rPr b="1" lang="en-US" sz="2000">
                <a:latin typeface="Century Gothic"/>
                <a:ea typeface="Century Gothic"/>
                <a:cs typeface="Century Gothic"/>
                <a:sym typeface="Century Gothic"/>
              </a:rPr>
              <a:t>What components are used to consume the digital asset? </a:t>
            </a:r>
            <a:endParaRPr sz="2000"/>
          </a:p>
          <a:p>
            <a:pPr indent="-398780" lvl="0" marL="342900" rtl="0" algn="l">
              <a:lnSpc>
                <a:spcPct val="90000"/>
              </a:lnSpc>
              <a:spcBef>
                <a:spcPts val="1000"/>
              </a:spcBef>
              <a:spcAft>
                <a:spcPts val="0"/>
              </a:spcAft>
              <a:buSzPts val="2000"/>
              <a:buFont typeface="Courier New"/>
              <a:buChar char="o"/>
            </a:pPr>
            <a:r>
              <a:rPr b="1" lang="en-US" sz="2000"/>
              <a:t>software:</a:t>
            </a:r>
            <a:r>
              <a:rPr lang="en-US" sz="2000"/>
              <a:t> Macintosh or Microsoft Windows OS</a:t>
            </a:r>
            <a:endParaRPr sz="2000"/>
          </a:p>
          <a:p>
            <a:pPr indent="-398780" lvl="0" marL="342900" rtl="0" algn="l">
              <a:lnSpc>
                <a:spcPct val="90000"/>
              </a:lnSpc>
              <a:spcBef>
                <a:spcPts val="1000"/>
              </a:spcBef>
              <a:spcAft>
                <a:spcPts val="0"/>
              </a:spcAft>
              <a:buSzPts val="2000"/>
              <a:buFont typeface="Courier New"/>
              <a:buChar char="o"/>
            </a:pPr>
            <a:r>
              <a:rPr b="1" lang="en-US" sz="2000"/>
              <a:t>front-end platform: </a:t>
            </a:r>
            <a:r>
              <a:rPr lang="en-US" sz="2000"/>
              <a:t>Adobe Flash Player and Muse software(browser-based)</a:t>
            </a:r>
            <a:endParaRPr sz="2000"/>
          </a:p>
          <a:p>
            <a:pPr indent="-398780" lvl="0" marL="342900" rtl="0" algn="l">
              <a:lnSpc>
                <a:spcPct val="90000"/>
              </a:lnSpc>
              <a:spcBef>
                <a:spcPts val="1000"/>
              </a:spcBef>
              <a:spcAft>
                <a:spcPts val="0"/>
              </a:spcAft>
              <a:buSzPts val="2000"/>
              <a:buFont typeface="Courier New"/>
              <a:buChar char="o"/>
            </a:pPr>
            <a:r>
              <a:rPr b="1" lang="en-US" sz="2000"/>
              <a:t>network protocols:</a:t>
            </a:r>
            <a:r>
              <a:rPr lang="en-US" sz="2000"/>
              <a:t> TCP and 802.11 wireless transmissions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3. Decompose the application</a:t>
            </a:r>
            <a:endParaRPr/>
          </a:p>
        </p:txBody>
      </p:sp>
      <p:sp>
        <p:nvSpPr>
          <p:cNvPr id="301" name="Google Shape;301;p5"/>
          <p:cNvSpPr txBox="1"/>
          <p:nvPr>
            <p:ph idx="1" type="body"/>
          </p:nvPr>
        </p:nvSpPr>
        <p:spPr>
          <a:xfrm>
            <a:off x="1154949" y="2603500"/>
            <a:ext cx="10157700" cy="34164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None/>
            </a:pPr>
            <a:r>
              <a:rPr b="1" lang="en-US" sz="2350"/>
              <a:t>How many methods are there to consume the digital asset? </a:t>
            </a:r>
            <a:endParaRPr sz="2350"/>
          </a:p>
          <a:p>
            <a:pPr indent="-251459" lvl="0" marL="342900" rtl="0" algn="l">
              <a:spcBef>
                <a:spcPts val="1000"/>
              </a:spcBef>
              <a:spcAft>
                <a:spcPts val="0"/>
              </a:spcAft>
              <a:buSzPct val="61276"/>
              <a:buNone/>
            </a:pPr>
            <a:r>
              <a:t/>
            </a:r>
            <a:endParaRPr sz="2350"/>
          </a:p>
          <a:p>
            <a:pPr indent="0" lvl="0" marL="0" marR="0" rtl="0" algn="just">
              <a:lnSpc>
                <a:spcPct val="115000"/>
              </a:lnSpc>
              <a:spcBef>
                <a:spcPts val="0"/>
              </a:spcBef>
              <a:spcAft>
                <a:spcPts val="0"/>
              </a:spcAft>
              <a:buSzPct val="61276"/>
              <a:buNone/>
            </a:pPr>
            <a:r>
              <a:rPr lang="en-US" sz="2350">
                <a:solidFill>
                  <a:srgbClr val="000000"/>
                </a:solidFill>
              </a:rPr>
              <a:t>C</a:t>
            </a:r>
            <a:r>
              <a:rPr lang="en-US" sz="2350">
                <a:solidFill>
                  <a:srgbClr val="000000"/>
                </a:solidFill>
              </a:rPr>
              <a:t>omponents vulnerable to attack:</a:t>
            </a:r>
            <a:endParaRPr sz="2350"/>
          </a:p>
          <a:p>
            <a:pPr indent="0" lvl="0" marL="0" marR="0" rtl="0" algn="just">
              <a:lnSpc>
                <a:spcPct val="115000"/>
              </a:lnSpc>
              <a:spcBef>
                <a:spcPts val="0"/>
              </a:spcBef>
              <a:spcAft>
                <a:spcPts val="0"/>
              </a:spcAft>
              <a:buSzPct val="61276"/>
              <a:buNone/>
            </a:pPr>
            <a:r>
              <a:t/>
            </a:r>
            <a:endParaRPr sz="2350">
              <a:solidFill>
                <a:srgbClr val="000000"/>
              </a:solidFill>
            </a:endParaRPr>
          </a:p>
          <a:p>
            <a:pPr indent="-367109" lvl="0" marL="342900" marR="0" rtl="0" algn="just">
              <a:lnSpc>
                <a:spcPct val="115000"/>
              </a:lnSpc>
              <a:spcBef>
                <a:spcPts val="0"/>
              </a:spcBef>
              <a:spcAft>
                <a:spcPts val="0"/>
              </a:spcAft>
              <a:buSzPct val="100000"/>
              <a:buFont typeface="Century Gothic"/>
              <a:buChar char="o"/>
            </a:pPr>
            <a:r>
              <a:rPr b="1" lang="en-US" sz="2350">
                <a:solidFill>
                  <a:srgbClr val="000000"/>
                </a:solidFill>
              </a:rPr>
              <a:t>The network security </a:t>
            </a:r>
            <a:endParaRPr b="1" sz="2350">
              <a:solidFill>
                <a:srgbClr val="000000"/>
              </a:solidFill>
            </a:endParaRPr>
          </a:p>
          <a:p>
            <a:pPr indent="0" lvl="0" marL="342900" marR="0" rtl="0" algn="just">
              <a:lnSpc>
                <a:spcPct val="115000"/>
              </a:lnSpc>
              <a:spcBef>
                <a:spcPts val="0"/>
              </a:spcBef>
              <a:spcAft>
                <a:spcPts val="0"/>
              </a:spcAft>
              <a:buNone/>
            </a:pPr>
            <a:r>
              <a:rPr lang="en-US" sz="2350">
                <a:solidFill>
                  <a:srgbClr val="000000"/>
                </a:solidFill>
              </a:rPr>
              <a:t>=&gt; breached using an open-source brute force attack against the router Personal Identification Number (PIN). </a:t>
            </a:r>
            <a:endParaRPr sz="2350">
              <a:solidFill>
                <a:srgbClr val="000000"/>
              </a:solidFill>
            </a:endParaRPr>
          </a:p>
          <a:p>
            <a:pPr indent="0" lvl="0" marL="342900" marR="0" rtl="0" algn="just">
              <a:lnSpc>
                <a:spcPct val="115000"/>
              </a:lnSpc>
              <a:spcBef>
                <a:spcPts val="0"/>
              </a:spcBef>
              <a:spcAft>
                <a:spcPts val="0"/>
              </a:spcAft>
              <a:buNone/>
            </a:pPr>
            <a:r>
              <a:t/>
            </a:r>
            <a:endParaRPr sz="2350">
              <a:solidFill>
                <a:srgbClr val="000000"/>
              </a:solidFill>
            </a:endParaRPr>
          </a:p>
          <a:p>
            <a:pPr indent="-367109" lvl="0" marL="342900" marR="0" rtl="0" algn="just">
              <a:lnSpc>
                <a:spcPct val="115000"/>
              </a:lnSpc>
              <a:spcBef>
                <a:spcPts val="0"/>
              </a:spcBef>
              <a:spcAft>
                <a:spcPts val="0"/>
              </a:spcAft>
              <a:buSzPct val="100000"/>
              <a:buFont typeface="Century Gothic"/>
              <a:buChar char="o"/>
            </a:pPr>
            <a:r>
              <a:rPr b="1" lang="en-US" sz="2350">
                <a:solidFill>
                  <a:srgbClr val="000000"/>
                </a:solidFill>
              </a:rPr>
              <a:t>The network protocol </a:t>
            </a:r>
            <a:endParaRPr b="1" sz="2350">
              <a:solidFill>
                <a:srgbClr val="000000"/>
              </a:solidFill>
            </a:endParaRPr>
          </a:p>
          <a:p>
            <a:pPr indent="0" lvl="0" marL="342900" marR="0" rtl="0" algn="just">
              <a:lnSpc>
                <a:spcPct val="115000"/>
              </a:lnSpc>
              <a:spcBef>
                <a:spcPts val="0"/>
              </a:spcBef>
              <a:spcAft>
                <a:spcPts val="0"/>
              </a:spcAft>
              <a:buNone/>
            </a:pPr>
            <a:r>
              <a:rPr lang="en-US" sz="2350">
                <a:solidFill>
                  <a:srgbClr val="000000"/>
                </a:solidFill>
              </a:rPr>
              <a:t>=&gt;  attacked through a denial-of-service attack.</a:t>
            </a:r>
            <a:endParaRPr sz="2350"/>
          </a:p>
          <a:p>
            <a:pPr indent="91440" lvl="0" marL="0" marR="0" rtl="0" algn="just">
              <a:lnSpc>
                <a:spcPct val="115000"/>
              </a:lnSpc>
              <a:spcBef>
                <a:spcPts val="0"/>
              </a:spcBef>
              <a:spcAft>
                <a:spcPts val="0"/>
              </a:spcAft>
              <a:buSzPct val="79999"/>
              <a:buNone/>
            </a:pPr>
            <a:r>
              <a:t/>
            </a:r>
            <a:endParaRPr sz="1800">
              <a:latin typeface="Calibri"/>
              <a:ea typeface="Calibri"/>
              <a:cs typeface="Calibri"/>
              <a:sym typeface="Calibri"/>
            </a:endParaRPr>
          </a:p>
          <a:p>
            <a:pPr indent="-251459" lvl="0" marL="342900" rtl="0" algn="l">
              <a:spcBef>
                <a:spcPts val="1000"/>
              </a:spcBef>
              <a:spcAft>
                <a:spcPts val="0"/>
              </a:spcAft>
              <a:buSzPct val="79999"/>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
          <p:cNvSpPr txBox="1"/>
          <p:nvPr>
            <p:ph type="title"/>
          </p:nvPr>
        </p:nvSpPr>
        <p:spPr>
          <a:xfrm>
            <a:off x="1496275" y="910935"/>
            <a:ext cx="941716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Identify the Threats (STRIDE Model)</a:t>
            </a:r>
            <a:endParaRPr/>
          </a:p>
        </p:txBody>
      </p:sp>
      <p:pic>
        <p:nvPicPr>
          <p:cNvPr descr="Uma imagem contendo Tabela&#10;&#10;Descrição gerada automaticamente" id="307" name="Google Shape;307;p6"/>
          <p:cNvPicPr preferRelativeResize="0"/>
          <p:nvPr>
            <p:ph idx="1" type="body"/>
          </p:nvPr>
        </p:nvPicPr>
        <p:blipFill rotWithShape="1">
          <a:blip r:embed="rId3">
            <a:alphaModFix/>
          </a:blip>
          <a:srcRect b="0" l="0" r="0" t="0"/>
          <a:stretch/>
        </p:blipFill>
        <p:spPr>
          <a:xfrm>
            <a:off x="609600" y="2902857"/>
            <a:ext cx="11190514" cy="3955143"/>
          </a:xfrm>
          <a:prstGeom prst="rect">
            <a:avLst/>
          </a:prstGeom>
          <a:noFill/>
          <a:ln>
            <a:noFill/>
          </a:ln>
        </p:spPr>
      </p:pic>
      <p:sp>
        <p:nvSpPr>
          <p:cNvPr id="308" name="Google Shape;308;p6"/>
          <p:cNvSpPr txBox="1"/>
          <p:nvPr/>
        </p:nvSpPr>
        <p:spPr>
          <a:xfrm>
            <a:off x="1680829" y="2438400"/>
            <a:ext cx="7122463" cy="646331"/>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rgbClr val="3F3F3F"/>
              </a:buClr>
              <a:buSzPts val="1800"/>
              <a:buFont typeface="Noto Sans Symbols"/>
              <a:buChar char="⮚"/>
            </a:pPr>
            <a:r>
              <a:rPr b="1" lang="en-US" sz="1800">
                <a:solidFill>
                  <a:srgbClr val="3F3F3F"/>
                </a:solidFill>
                <a:latin typeface="Century Gothic"/>
                <a:ea typeface="Century Gothic"/>
                <a:cs typeface="Century Gothic"/>
                <a:sym typeface="Century Gothic"/>
              </a:rPr>
              <a:t>For each method of access, what are the possible threats?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grpSp>
        <p:nvGrpSpPr>
          <p:cNvPr id="313" name="Google Shape;313;p7"/>
          <p:cNvGrpSpPr/>
          <p:nvPr/>
        </p:nvGrpSpPr>
        <p:grpSpPr>
          <a:xfrm>
            <a:off x="0" y="0"/>
            <a:ext cx="12192000" cy="6858000"/>
            <a:chOff x="0" y="0"/>
            <a:chExt cx="12192000" cy="6858000"/>
          </a:xfrm>
        </p:grpSpPr>
        <p:sp>
          <p:nvSpPr>
            <p:cNvPr id="314" name="Google Shape;314;p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316" name="Google Shape;316;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18" name="Google Shape;318;p7"/>
          <p:cNvSpPr txBox="1"/>
          <p:nvPr/>
        </p:nvSpPr>
        <p:spPr>
          <a:xfrm>
            <a:off x="783772" y="179333"/>
            <a:ext cx="12007527" cy="1126953"/>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None/>
            </a:pPr>
            <a:r>
              <a:rPr b="0" i="0" lang="en-US" sz="3600">
                <a:solidFill>
                  <a:srgbClr val="EBEBEB"/>
                </a:solidFill>
                <a:latin typeface="Century Gothic"/>
                <a:ea typeface="Century Gothic"/>
                <a:cs typeface="Century Gothic"/>
                <a:sym typeface="Century Gothic"/>
              </a:rPr>
              <a:t>5. Document the Threats</a:t>
            </a:r>
            <a:endParaRPr/>
          </a:p>
        </p:txBody>
      </p:sp>
      <p:sp>
        <p:nvSpPr>
          <p:cNvPr id="319" name="Google Shape;319;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0" name="Google Shape;320;p7"/>
          <p:cNvGraphicFramePr/>
          <p:nvPr/>
        </p:nvGraphicFramePr>
        <p:xfrm>
          <a:off x="484396" y="1306282"/>
          <a:ext cx="3000000" cy="3000000"/>
        </p:xfrm>
        <a:graphic>
          <a:graphicData uri="http://schemas.openxmlformats.org/drawingml/2006/table">
            <a:tbl>
              <a:tblPr bandRow="1" firstRow="1">
                <a:noFill/>
                <a:tableStyleId>{0806A58E-FE29-4CBF-82C3-2A8938952F41}</a:tableStyleId>
              </a:tblPr>
              <a:tblGrid>
                <a:gridCol w="3525875"/>
                <a:gridCol w="7697350"/>
              </a:tblGrid>
              <a:tr h="346825">
                <a:tc>
                  <a:txBody>
                    <a:bodyPr/>
                    <a:lstStyle/>
                    <a:p>
                      <a:pPr indent="0" lvl="0" marL="0" marR="0" rtl="0" algn="l">
                        <a:spcBef>
                          <a:spcPts val="0"/>
                        </a:spcBef>
                        <a:spcAft>
                          <a:spcPts val="0"/>
                        </a:spcAft>
                        <a:buNone/>
                      </a:pPr>
                      <a:r>
                        <a:rPr b="0" lang="en-US" sz="2400" u="none" cap="none" strike="noStrike">
                          <a:latin typeface="Arial"/>
                          <a:ea typeface="Arial"/>
                          <a:cs typeface="Arial"/>
                          <a:sym typeface="Arial"/>
                        </a:rPr>
                        <a:t>STRIDE</a:t>
                      </a:r>
                      <a:endParaRPr/>
                    </a:p>
                  </a:txBody>
                  <a:tcPr marT="15750" marB="15750" marR="31475" marL="31475"/>
                </a:tc>
                <a:tc>
                  <a:txBody>
                    <a:bodyPr/>
                    <a:lstStyle/>
                    <a:p>
                      <a:pPr indent="0" lvl="0" marL="0" marR="0" rtl="0" algn="l">
                        <a:spcBef>
                          <a:spcPts val="0"/>
                        </a:spcBef>
                        <a:spcAft>
                          <a:spcPts val="0"/>
                        </a:spcAft>
                        <a:buNone/>
                      </a:pPr>
                      <a:r>
                        <a:t/>
                      </a:r>
                      <a:endParaRPr b="1" sz="1100">
                        <a:solidFill>
                          <a:schemeClr val="lt1"/>
                        </a:solidFill>
                      </a:endParaRPr>
                    </a:p>
                    <a:p>
                      <a:pPr indent="0" lvl="0" marL="0" marR="0" rtl="0" algn="l">
                        <a:spcBef>
                          <a:spcPts val="0"/>
                        </a:spcBef>
                        <a:spcAft>
                          <a:spcPts val="0"/>
                        </a:spcAft>
                        <a:buNone/>
                      </a:pPr>
                      <a:r>
                        <a:rPr b="1" lang="en-US" sz="1600">
                          <a:solidFill>
                            <a:schemeClr val="lt1"/>
                          </a:solidFill>
                          <a:latin typeface="Calibri"/>
                          <a:ea typeface="Calibri"/>
                          <a:cs typeface="Calibri"/>
                          <a:sym typeface="Calibri"/>
                        </a:rPr>
                        <a:t>Compromising a medical mannequin </a:t>
                      </a:r>
                      <a:endParaRPr b="1" sz="1600">
                        <a:latin typeface="Calibri"/>
                        <a:ea typeface="Calibri"/>
                        <a:cs typeface="Calibri"/>
                        <a:sym typeface="Calibri"/>
                      </a:endParaRPr>
                    </a:p>
                  </a:txBody>
                  <a:tcPr marT="15750" marB="15750" marR="31475" marL="31475"/>
                </a:tc>
              </a:tr>
              <a:tr h="724725">
                <a:tc>
                  <a:txBody>
                    <a:bodyPr/>
                    <a:lstStyle/>
                    <a:p>
                      <a:pPr indent="0" lvl="0" marL="0" marR="0" rtl="0" algn="l">
                        <a:lnSpc>
                          <a:spcPct val="100000"/>
                        </a:lnSpc>
                        <a:spcBef>
                          <a:spcPts val="0"/>
                        </a:spcBef>
                        <a:spcAft>
                          <a:spcPts val="0"/>
                        </a:spcAft>
                        <a:buClr>
                          <a:srgbClr val="FF0000"/>
                        </a:buClr>
                        <a:buSzPts val="1100"/>
                        <a:buFont typeface="Century Gothic"/>
                        <a:buNone/>
                      </a:pPr>
                      <a:r>
                        <a:rPr b="1" lang="en-US" sz="1200">
                          <a:solidFill>
                            <a:srgbClr val="FF0000"/>
                          </a:solidFill>
                        </a:rPr>
                        <a:t>S</a:t>
                      </a:r>
                      <a:r>
                        <a:rPr b="1" lang="en-US" sz="1200">
                          <a:solidFill>
                            <a:schemeClr val="dk1"/>
                          </a:solidFill>
                        </a:rPr>
                        <a:t>poofing</a:t>
                      </a:r>
                      <a:endParaRPr sz="1500"/>
                    </a:p>
                    <a:p>
                      <a:pPr indent="0" lvl="0" marL="0" marR="0" rtl="0" algn="l">
                        <a:lnSpc>
                          <a:spcPct val="100000"/>
                        </a:lnSpc>
                        <a:spcBef>
                          <a:spcPts val="0"/>
                        </a:spcBef>
                        <a:spcAft>
                          <a:spcPts val="0"/>
                        </a:spcAft>
                        <a:buClr>
                          <a:srgbClr val="595959"/>
                        </a:buClr>
                        <a:buSzPts val="1100"/>
                        <a:buFont typeface="Century Gothic"/>
                        <a:buNone/>
                      </a:pPr>
                      <a:r>
                        <a:rPr b="1" lang="en-US" sz="1200">
                          <a:solidFill>
                            <a:srgbClr val="595959"/>
                          </a:solidFill>
                        </a:rPr>
                        <a:t>Can an attacker gain access with a false identity?</a:t>
                      </a:r>
                      <a:endParaRPr b="1" sz="1200">
                        <a:solidFill>
                          <a:srgbClr val="595959"/>
                        </a:solidFill>
                      </a:endParaRPr>
                    </a:p>
                  </a:txBody>
                  <a:tcPr marT="15750" marB="15750" marR="31475" marL="31475"/>
                </a:tc>
                <a:tc>
                  <a:txBody>
                    <a:bodyPr/>
                    <a:lstStyle/>
                    <a:p>
                      <a:pPr indent="0" lvl="0" marL="0" marR="0" rtl="0" algn="l">
                        <a:lnSpc>
                          <a:spcPct val="100000"/>
                        </a:lnSpc>
                        <a:spcBef>
                          <a:spcPts val="0"/>
                        </a:spcBef>
                        <a:spcAft>
                          <a:spcPts val="0"/>
                        </a:spcAft>
                        <a:buClr>
                          <a:schemeClr val="lt1"/>
                        </a:buClr>
                        <a:buSzPts val="1100"/>
                        <a:buFont typeface="Century Gothic"/>
                        <a:buNone/>
                      </a:pPr>
                      <a:r>
                        <a:t/>
                      </a:r>
                      <a:endParaRPr sz="1200">
                        <a:solidFill>
                          <a:schemeClr val="dk1"/>
                        </a:solidFill>
                      </a:endParaRPr>
                    </a:p>
                    <a:p>
                      <a:pPr indent="0" lvl="0" marL="0" marR="0" rtl="0" algn="l">
                        <a:lnSpc>
                          <a:spcPct val="100000"/>
                        </a:lnSpc>
                        <a:spcBef>
                          <a:spcPts val="0"/>
                        </a:spcBef>
                        <a:spcAft>
                          <a:spcPts val="0"/>
                        </a:spcAft>
                        <a:buClr>
                          <a:schemeClr val="dk1"/>
                        </a:buClr>
                        <a:buSzPts val="1100"/>
                        <a:buFont typeface="Century Gothic"/>
                        <a:buNone/>
                      </a:pPr>
                      <a:r>
                        <a:rPr lang="en-US" sz="1600">
                          <a:solidFill>
                            <a:schemeClr val="dk1"/>
                          </a:solidFill>
                        </a:rPr>
                        <a:t>network security was breached using an open-source brute force attack against the router Personal Identification Number (PIN). </a:t>
                      </a:r>
                      <a:endParaRPr b="0" sz="1200">
                        <a:solidFill>
                          <a:schemeClr val="lt1"/>
                        </a:solidFill>
                        <a:latin typeface="Century Gothic"/>
                        <a:ea typeface="Century Gothic"/>
                        <a:cs typeface="Century Gothic"/>
                        <a:sym typeface="Century Gothic"/>
                      </a:endParaRPr>
                    </a:p>
                  </a:txBody>
                  <a:tcPr marT="15750" marB="15750" marR="31475" marL="31475"/>
                </a:tc>
              </a:tr>
              <a:tr h="709075">
                <a:tc>
                  <a:txBody>
                    <a:bodyPr/>
                    <a:lstStyle/>
                    <a:p>
                      <a:pPr indent="0" lvl="0" marL="0" marR="0" rtl="0" algn="l">
                        <a:spcBef>
                          <a:spcPts val="0"/>
                        </a:spcBef>
                        <a:spcAft>
                          <a:spcPts val="0"/>
                        </a:spcAft>
                        <a:buNone/>
                      </a:pPr>
                      <a:r>
                        <a:rPr b="1" lang="en-US" sz="1200">
                          <a:solidFill>
                            <a:srgbClr val="FF0000"/>
                          </a:solidFill>
                        </a:rPr>
                        <a:t>T</a:t>
                      </a:r>
                      <a:r>
                        <a:rPr b="1" lang="en-US" sz="1200"/>
                        <a:t>ampering</a:t>
                      </a:r>
                      <a:endParaRPr sz="1500"/>
                    </a:p>
                    <a:p>
                      <a:pPr indent="0" lvl="0" marL="0" marR="0" rtl="0" algn="l">
                        <a:lnSpc>
                          <a:spcPct val="100000"/>
                        </a:lnSpc>
                        <a:spcBef>
                          <a:spcPts val="0"/>
                        </a:spcBef>
                        <a:spcAft>
                          <a:spcPts val="0"/>
                        </a:spcAft>
                        <a:buClr>
                          <a:srgbClr val="595959"/>
                        </a:buClr>
                        <a:buSzPts val="1100"/>
                        <a:buFont typeface="Century Gothic"/>
                        <a:buNone/>
                      </a:pPr>
                      <a:r>
                        <a:rPr b="1" lang="en-US" sz="1200">
                          <a:solidFill>
                            <a:srgbClr val="595959"/>
                          </a:solidFill>
                        </a:rPr>
                        <a:t>Can an attacker modify data as it flows through the application?  </a:t>
                      </a:r>
                      <a:endParaRPr sz="1500"/>
                    </a:p>
                    <a:p>
                      <a:pPr indent="0" lvl="0" marL="0" marR="0" rtl="0" algn="l">
                        <a:spcBef>
                          <a:spcPts val="0"/>
                        </a:spcBef>
                        <a:spcAft>
                          <a:spcPts val="0"/>
                        </a:spcAft>
                        <a:buNone/>
                      </a:pPr>
                      <a:r>
                        <a:t/>
                      </a:r>
                      <a:endParaRPr sz="1200"/>
                    </a:p>
                  </a:txBody>
                  <a:tcPr marT="15750" marB="15750" marR="31475" marL="31475"/>
                </a:tc>
                <a:tc>
                  <a:txBody>
                    <a:bodyPr/>
                    <a:lstStyle/>
                    <a:p>
                      <a:pPr indent="0" lvl="0" marL="0" marR="0" rtl="0" algn="l">
                        <a:spcBef>
                          <a:spcPts val="0"/>
                        </a:spcBef>
                        <a:spcAft>
                          <a:spcPts val="0"/>
                        </a:spcAft>
                        <a:buNone/>
                      </a:pPr>
                      <a:r>
                        <a:rPr lang="en-US" sz="1200">
                          <a:solidFill>
                            <a:schemeClr val="dk1"/>
                          </a:solidFill>
                        </a:rPr>
                        <a:t> </a:t>
                      </a:r>
                      <a:endParaRPr sz="1500"/>
                    </a:p>
                    <a:p>
                      <a:pPr indent="0" lvl="0" marL="0" marR="0" rtl="0" algn="l">
                        <a:spcBef>
                          <a:spcPts val="0"/>
                        </a:spcBef>
                        <a:spcAft>
                          <a:spcPts val="0"/>
                        </a:spcAft>
                        <a:buNone/>
                      </a:pPr>
                      <a:r>
                        <a:rPr lang="en-US" sz="1600">
                          <a:solidFill>
                            <a:schemeClr val="dk1"/>
                          </a:solidFill>
                        </a:rPr>
                        <a:t>allowed attacker to trigger incorrect scenarios. </a:t>
                      </a:r>
                      <a:endParaRPr sz="1600"/>
                    </a:p>
                  </a:txBody>
                  <a:tcPr marT="15750" marB="15750" marR="31475" marL="31475"/>
                </a:tc>
              </a:tr>
              <a:tr h="652650">
                <a:tc>
                  <a:txBody>
                    <a:bodyPr/>
                    <a:lstStyle/>
                    <a:p>
                      <a:pPr indent="0" lvl="0" marL="0" marR="0" rtl="0" algn="l">
                        <a:lnSpc>
                          <a:spcPct val="100000"/>
                        </a:lnSpc>
                        <a:spcBef>
                          <a:spcPts val="0"/>
                        </a:spcBef>
                        <a:spcAft>
                          <a:spcPts val="0"/>
                        </a:spcAft>
                        <a:buClr>
                          <a:srgbClr val="FF0000"/>
                        </a:buClr>
                        <a:buSzPts val="1100"/>
                        <a:buFont typeface="Century Gothic"/>
                        <a:buNone/>
                      </a:pPr>
                      <a:r>
                        <a:rPr b="1" lang="en-US" sz="1200">
                          <a:solidFill>
                            <a:srgbClr val="FF0000"/>
                          </a:solidFill>
                        </a:rPr>
                        <a:t>R</a:t>
                      </a:r>
                      <a:r>
                        <a:rPr b="1" lang="en-US" sz="1200"/>
                        <a:t>epudiation</a:t>
                      </a:r>
                      <a:endParaRPr sz="1500"/>
                    </a:p>
                    <a:p>
                      <a:pPr indent="0" lvl="0" marL="0" marR="0" rtl="0" algn="l">
                        <a:lnSpc>
                          <a:spcPct val="100000"/>
                        </a:lnSpc>
                        <a:spcBef>
                          <a:spcPts val="0"/>
                        </a:spcBef>
                        <a:spcAft>
                          <a:spcPts val="0"/>
                        </a:spcAft>
                        <a:buClr>
                          <a:srgbClr val="595959"/>
                        </a:buClr>
                        <a:buSzPts val="1100"/>
                        <a:buFont typeface="Century Gothic"/>
                        <a:buNone/>
                      </a:pPr>
                      <a:r>
                        <a:rPr b="1" lang="en-US" sz="1200">
                          <a:solidFill>
                            <a:srgbClr val="595959"/>
                          </a:solidFill>
                        </a:rPr>
                        <a:t>If an attacker denies doing something, can we prove he did it? </a:t>
                      </a:r>
                      <a:endParaRPr b="1" sz="1200">
                        <a:solidFill>
                          <a:srgbClr val="595959"/>
                        </a:solidFill>
                      </a:endParaRPr>
                    </a:p>
                  </a:txBody>
                  <a:tcPr marT="15750" marB="15750" marR="31475" marL="31475"/>
                </a:tc>
                <a:tc>
                  <a:txBody>
                    <a:bodyPr/>
                    <a:lstStyle/>
                    <a:p>
                      <a:pPr indent="0" lvl="0" marL="0" marR="0" rtl="0" algn="l">
                        <a:spcBef>
                          <a:spcPts val="0"/>
                        </a:spcBef>
                        <a:spcAft>
                          <a:spcPts val="0"/>
                        </a:spcAft>
                        <a:buNone/>
                      </a:pPr>
                      <a:r>
                        <a:rPr lang="en-US" sz="1200">
                          <a:solidFill>
                            <a:schemeClr val="dk1"/>
                          </a:solidFill>
                        </a:rPr>
                        <a:t> </a:t>
                      </a:r>
                      <a:endParaRPr sz="1200">
                        <a:solidFill>
                          <a:srgbClr val="FF0000"/>
                        </a:solidFill>
                      </a:endParaRPr>
                    </a:p>
                    <a:p>
                      <a:pPr indent="0" lvl="0" marL="0" marR="0" rtl="0" algn="l">
                        <a:spcBef>
                          <a:spcPts val="0"/>
                        </a:spcBef>
                        <a:spcAft>
                          <a:spcPts val="0"/>
                        </a:spcAft>
                        <a:buNone/>
                      </a:pPr>
                      <a:r>
                        <a:rPr b="0" lang="en-US" sz="1600">
                          <a:solidFill>
                            <a:schemeClr val="dk1"/>
                          </a:solidFill>
                        </a:rPr>
                        <a:t>allowed </a:t>
                      </a:r>
                      <a:r>
                        <a:rPr lang="en-US" sz="1600">
                          <a:solidFill>
                            <a:schemeClr val="dk1"/>
                          </a:solidFill>
                        </a:rPr>
                        <a:t>attackers </a:t>
                      </a:r>
                      <a:r>
                        <a:rPr lang="en-US" sz="1600"/>
                        <a:t>to</a:t>
                      </a:r>
                      <a:r>
                        <a:rPr lang="en-US" sz="1600">
                          <a:solidFill>
                            <a:schemeClr val="dk1"/>
                          </a:solidFill>
                        </a:rPr>
                        <a:t> act as if they were medical staff. </a:t>
                      </a:r>
                      <a:endParaRPr sz="1600"/>
                    </a:p>
                  </a:txBody>
                  <a:tcPr marT="15750" marB="15750" marR="31475" marL="31475"/>
                </a:tc>
              </a:tr>
              <a:tr h="680850">
                <a:tc>
                  <a:txBody>
                    <a:bodyPr/>
                    <a:lstStyle/>
                    <a:p>
                      <a:pPr indent="0" lvl="0" marL="0" marR="0" rtl="0" algn="l">
                        <a:lnSpc>
                          <a:spcPct val="100000"/>
                        </a:lnSpc>
                        <a:spcBef>
                          <a:spcPts val="0"/>
                        </a:spcBef>
                        <a:spcAft>
                          <a:spcPts val="0"/>
                        </a:spcAft>
                        <a:buClr>
                          <a:srgbClr val="FF0000"/>
                        </a:buClr>
                        <a:buSzPts val="1100"/>
                        <a:buFont typeface="Century Gothic"/>
                        <a:buNone/>
                      </a:pPr>
                      <a:r>
                        <a:rPr b="1" lang="en-US" sz="1200">
                          <a:solidFill>
                            <a:srgbClr val="FF0000"/>
                          </a:solidFill>
                        </a:rPr>
                        <a:t>I</a:t>
                      </a:r>
                      <a:r>
                        <a:rPr b="1" lang="en-US" sz="1200"/>
                        <a:t>nformation disclosure</a:t>
                      </a:r>
                      <a:endParaRPr sz="1500"/>
                    </a:p>
                    <a:p>
                      <a:pPr indent="0" lvl="0" marL="0" marR="0" rtl="0" algn="l">
                        <a:lnSpc>
                          <a:spcPct val="100000"/>
                        </a:lnSpc>
                        <a:spcBef>
                          <a:spcPts val="0"/>
                        </a:spcBef>
                        <a:spcAft>
                          <a:spcPts val="0"/>
                        </a:spcAft>
                        <a:buClr>
                          <a:srgbClr val="595959"/>
                        </a:buClr>
                        <a:buSzPts val="1100"/>
                        <a:buFont typeface="Century Gothic"/>
                        <a:buNone/>
                      </a:pPr>
                      <a:r>
                        <a:rPr b="1" lang="en-US" sz="1200">
                          <a:solidFill>
                            <a:srgbClr val="595959"/>
                          </a:solidFill>
                        </a:rPr>
                        <a:t>Can an attacker gain access to private or potentially injurious data? </a:t>
                      </a:r>
                      <a:endParaRPr b="1" sz="1200">
                        <a:solidFill>
                          <a:srgbClr val="595959"/>
                        </a:solidFill>
                      </a:endParaRPr>
                    </a:p>
                  </a:txBody>
                  <a:tcPr marT="15750" marB="15750" marR="31475" marL="31475"/>
                </a:tc>
                <a:tc>
                  <a:txBody>
                    <a:bodyPr/>
                    <a:lstStyle/>
                    <a:p>
                      <a:pPr indent="0" lvl="0" marL="0" marR="0" rtl="0" algn="l">
                        <a:lnSpc>
                          <a:spcPct val="100000"/>
                        </a:lnSpc>
                        <a:spcBef>
                          <a:spcPts val="0"/>
                        </a:spcBef>
                        <a:spcAft>
                          <a:spcPts val="0"/>
                        </a:spcAft>
                        <a:buClr>
                          <a:schemeClr val="dk1"/>
                        </a:buClr>
                        <a:buSzPts val="1100"/>
                        <a:buFont typeface="Century Gothic"/>
                        <a:buNone/>
                      </a:pPr>
                      <a:r>
                        <a:rPr lang="en-US" sz="1600">
                          <a:solidFill>
                            <a:schemeClr val="dk1"/>
                          </a:solidFill>
                        </a:rPr>
                        <a:t>allowed an attacker to access private data. </a:t>
                      </a:r>
                      <a:endParaRPr sz="1600">
                        <a:solidFill>
                          <a:schemeClr val="dk1"/>
                        </a:solidFill>
                      </a:endParaRPr>
                    </a:p>
                    <a:p>
                      <a:pPr indent="0" lvl="0" marL="0" marR="0" rtl="0" algn="l">
                        <a:spcBef>
                          <a:spcPts val="0"/>
                        </a:spcBef>
                        <a:spcAft>
                          <a:spcPts val="0"/>
                        </a:spcAft>
                        <a:buNone/>
                      </a:pPr>
                      <a:r>
                        <a:t/>
                      </a:r>
                      <a:endParaRPr sz="1200"/>
                    </a:p>
                  </a:txBody>
                  <a:tcPr marT="15750" marB="15750" marR="31475" marL="31475"/>
                </a:tc>
              </a:tr>
              <a:tr h="593400">
                <a:tc>
                  <a:txBody>
                    <a:bodyPr/>
                    <a:lstStyle/>
                    <a:p>
                      <a:pPr indent="0" lvl="0" marL="0" marR="0" rtl="0" algn="l">
                        <a:lnSpc>
                          <a:spcPct val="100000"/>
                        </a:lnSpc>
                        <a:spcBef>
                          <a:spcPts val="0"/>
                        </a:spcBef>
                        <a:spcAft>
                          <a:spcPts val="0"/>
                        </a:spcAft>
                        <a:buClr>
                          <a:srgbClr val="FF0000"/>
                        </a:buClr>
                        <a:buSzPts val="1100"/>
                        <a:buFont typeface="Century Gothic"/>
                        <a:buNone/>
                      </a:pPr>
                      <a:r>
                        <a:rPr b="1" lang="en-US" sz="1200">
                          <a:solidFill>
                            <a:srgbClr val="FF0000"/>
                          </a:solidFill>
                        </a:rPr>
                        <a:t>D</a:t>
                      </a:r>
                      <a:r>
                        <a:rPr b="1" lang="en-US" sz="1200"/>
                        <a:t>enial of service</a:t>
                      </a:r>
                      <a:endParaRPr sz="1500"/>
                    </a:p>
                    <a:p>
                      <a:pPr indent="0" lvl="0" marL="0" marR="0" rtl="0" algn="l">
                        <a:lnSpc>
                          <a:spcPct val="100000"/>
                        </a:lnSpc>
                        <a:spcBef>
                          <a:spcPts val="0"/>
                        </a:spcBef>
                        <a:spcAft>
                          <a:spcPts val="0"/>
                        </a:spcAft>
                        <a:buClr>
                          <a:srgbClr val="7F7F7F"/>
                        </a:buClr>
                        <a:buSzPts val="1100"/>
                        <a:buFont typeface="Century Gothic"/>
                        <a:buNone/>
                      </a:pPr>
                      <a:r>
                        <a:rPr b="1" lang="en-US" sz="1200">
                          <a:solidFill>
                            <a:srgbClr val="7F7F7F"/>
                          </a:solidFill>
                        </a:rPr>
                        <a:t>Can an attacker crash or </a:t>
                      </a:r>
                      <a:r>
                        <a:rPr b="1" lang="en-US" sz="1200">
                          <a:solidFill>
                            <a:srgbClr val="595959"/>
                          </a:solidFill>
                        </a:rPr>
                        <a:t>reduce</a:t>
                      </a:r>
                      <a:r>
                        <a:rPr b="1" lang="en-US" sz="1200">
                          <a:solidFill>
                            <a:srgbClr val="7F7F7F"/>
                          </a:solidFill>
                        </a:rPr>
                        <a:t> the availability of the system? </a:t>
                      </a:r>
                      <a:endParaRPr b="1" sz="1200">
                        <a:solidFill>
                          <a:srgbClr val="7F7F7F"/>
                        </a:solidFill>
                      </a:endParaRPr>
                    </a:p>
                    <a:p>
                      <a:pPr indent="0" lvl="0" marL="0" marR="0" rtl="0" algn="l">
                        <a:spcBef>
                          <a:spcPts val="0"/>
                        </a:spcBef>
                        <a:spcAft>
                          <a:spcPts val="0"/>
                        </a:spcAft>
                        <a:buNone/>
                      </a:pPr>
                      <a:r>
                        <a:t/>
                      </a:r>
                      <a:endParaRPr sz="1200"/>
                    </a:p>
                  </a:txBody>
                  <a:tcPr marT="15750" marB="15750" marR="31475" marL="31475"/>
                </a:tc>
                <a:tc>
                  <a:txBody>
                    <a:bodyPr/>
                    <a:lstStyle/>
                    <a:p>
                      <a:pPr indent="0" lvl="0" marL="0" marR="0" rtl="0" algn="l">
                        <a:spcBef>
                          <a:spcPts val="0"/>
                        </a:spcBef>
                        <a:spcAft>
                          <a:spcPts val="0"/>
                        </a:spcAft>
                        <a:buNone/>
                      </a:pPr>
                      <a:r>
                        <a:rPr lang="en-US" sz="1600">
                          <a:solidFill>
                            <a:schemeClr val="dk1"/>
                          </a:solidFill>
                        </a:rPr>
                        <a:t> </a:t>
                      </a:r>
                      <a:r>
                        <a:rPr lang="en-US" sz="1600"/>
                        <a:t>s</a:t>
                      </a:r>
                      <a:r>
                        <a:rPr lang="en-US" sz="1600">
                          <a:solidFill>
                            <a:schemeClr val="dk1"/>
                          </a:solidFill>
                        </a:rPr>
                        <a:t>uccessful Denial of Service (DoS) attack</a:t>
                      </a:r>
                      <a:r>
                        <a:rPr lang="en-US" sz="1600"/>
                        <a:t> was committed, </a:t>
                      </a:r>
                      <a:r>
                        <a:rPr b="0" lang="en-US" sz="1600">
                          <a:solidFill>
                            <a:schemeClr val="dk1"/>
                          </a:solidFill>
                        </a:rPr>
                        <a:t>making the application unavailable.</a:t>
                      </a:r>
                      <a:endParaRPr sz="1600">
                        <a:solidFill>
                          <a:schemeClr val="dk1"/>
                        </a:solidFill>
                        <a:latin typeface="Century Gothic"/>
                        <a:ea typeface="Century Gothic"/>
                        <a:cs typeface="Century Gothic"/>
                        <a:sym typeface="Century Gothic"/>
                      </a:endParaRPr>
                    </a:p>
                  </a:txBody>
                  <a:tcPr marT="15750" marB="15750" marR="31475" marL="31475"/>
                </a:tc>
              </a:tr>
              <a:tr h="969225">
                <a:tc>
                  <a:txBody>
                    <a:bodyPr/>
                    <a:lstStyle/>
                    <a:p>
                      <a:pPr indent="0" lvl="0" marL="0" marR="0" rtl="0" algn="l">
                        <a:lnSpc>
                          <a:spcPct val="100000"/>
                        </a:lnSpc>
                        <a:spcBef>
                          <a:spcPts val="0"/>
                        </a:spcBef>
                        <a:spcAft>
                          <a:spcPts val="0"/>
                        </a:spcAft>
                        <a:buClr>
                          <a:srgbClr val="FF0000"/>
                        </a:buClr>
                        <a:buSzPts val="1100"/>
                        <a:buFont typeface="Century Gothic"/>
                        <a:buNone/>
                      </a:pPr>
                      <a:r>
                        <a:rPr b="1" lang="en-US" sz="1200">
                          <a:solidFill>
                            <a:srgbClr val="FF0000"/>
                          </a:solidFill>
                        </a:rPr>
                        <a:t>E</a:t>
                      </a:r>
                      <a:r>
                        <a:rPr b="1" lang="en-US" sz="1200"/>
                        <a:t>levation of privilege</a:t>
                      </a:r>
                      <a:endParaRPr sz="1500"/>
                    </a:p>
                    <a:p>
                      <a:pPr indent="0" lvl="0" marL="0" marR="0" rtl="0" algn="l">
                        <a:lnSpc>
                          <a:spcPct val="100000"/>
                        </a:lnSpc>
                        <a:spcBef>
                          <a:spcPts val="0"/>
                        </a:spcBef>
                        <a:spcAft>
                          <a:spcPts val="0"/>
                        </a:spcAft>
                        <a:buClr>
                          <a:srgbClr val="595959"/>
                        </a:buClr>
                        <a:buSzPts val="1100"/>
                        <a:buFont typeface="Century Gothic"/>
                        <a:buNone/>
                      </a:pPr>
                      <a:r>
                        <a:rPr b="1" lang="en-US" sz="1200">
                          <a:solidFill>
                            <a:srgbClr val="595959"/>
                          </a:solidFill>
                        </a:rPr>
                        <a:t>Can an attacker assume the identity of a privileged user? </a:t>
                      </a:r>
                      <a:endParaRPr b="1" sz="1200">
                        <a:solidFill>
                          <a:srgbClr val="595959"/>
                        </a:solidFill>
                      </a:endParaRPr>
                    </a:p>
                  </a:txBody>
                  <a:tcPr marT="15750" marB="15750" marR="31475" marL="31475"/>
                </a:tc>
                <a:tc>
                  <a:txBody>
                    <a:bodyPr/>
                    <a:lstStyle/>
                    <a:p>
                      <a:pPr indent="0" lvl="0" marL="0" marR="0" rtl="0" algn="l">
                        <a:spcBef>
                          <a:spcPts val="0"/>
                        </a:spcBef>
                        <a:spcAft>
                          <a:spcPts val="0"/>
                        </a:spcAft>
                        <a:buNone/>
                      </a:pPr>
                      <a:r>
                        <a:rPr b="0" lang="en-US" sz="1200">
                          <a:solidFill>
                            <a:schemeClr val="dk1"/>
                          </a:solidFill>
                        </a:rPr>
                        <a:t> </a:t>
                      </a:r>
                      <a:endParaRPr sz="1500"/>
                    </a:p>
                    <a:p>
                      <a:pPr indent="0" lvl="0" marL="0" marR="0" rtl="0" algn="l">
                        <a:spcBef>
                          <a:spcPts val="0"/>
                        </a:spcBef>
                        <a:spcAft>
                          <a:spcPts val="0"/>
                        </a:spcAft>
                        <a:buNone/>
                      </a:pPr>
                      <a:r>
                        <a:rPr lang="en-US" sz="1600">
                          <a:solidFill>
                            <a:schemeClr val="dk1"/>
                          </a:solidFill>
                        </a:rPr>
                        <a:t>allowed an attacker to assume the identity of a privileged user</a:t>
                      </a:r>
                      <a:r>
                        <a:rPr lang="en-US" sz="1600"/>
                        <a:t>, </a:t>
                      </a:r>
                      <a:r>
                        <a:rPr lang="en-US" sz="1600">
                          <a:solidFill>
                            <a:schemeClr val="dk1"/>
                          </a:solidFill>
                        </a:rPr>
                        <a:t>disrupt a session or trigger incorrect scenarios</a:t>
                      </a:r>
                      <a:r>
                        <a:rPr b="0" lang="en-US" sz="1600">
                          <a:solidFill>
                            <a:schemeClr val="dk1"/>
                          </a:solidFill>
                        </a:rPr>
                        <a:t>. </a:t>
                      </a:r>
                      <a:endParaRPr sz="1600"/>
                    </a:p>
                  </a:txBody>
                  <a:tcPr marT="15750" marB="15750" marR="31475" marL="3147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8"/>
          <p:cNvSpPr txBox="1"/>
          <p:nvPr>
            <p:ph type="title"/>
          </p:nvPr>
        </p:nvSpPr>
        <p:spPr>
          <a:xfrm>
            <a:off x="1235388" y="975182"/>
            <a:ext cx="9241317"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en-US"/>
              <a:t>6. Rate the Threats (DREAD Model)</a:t>
            </a:r>
            <a:endParaRPr/>
          </a:p>
        </p:txBody>
      </p:sp>
      <p:pic>
        <p:nvPicPr>
          <p:cNvPr descr="Texto&#10;&#10;Descrição gerada automaticamente" id="326" name="Google Shape;326;p8"/>
          <p:cNvPicPr preferRelativeResize="0"/>
          <p:nvPr>
            <p:ph idx="1" type="body"/>
          </p:nvPr>
        </p:nvPicPr>
        <p:blipFill rotWithShape="1">
          <a:blip r:embed="rId3">
            <a:alphaModFix/>
          </a:blip>
          <a:srcRect b="0" l="0" r="0" t="0"/>
          <a:stretch/>
        </p:blipFill>
        <p:spPr>
          <a:xfrm>
            <a:off x="2165341" y="2810692"/>
            <a:ext cx="7861317" cy="1770743"/>
          </a:xfrm>
          <a:prstGeom prst="rect">
            <a:avLst/>
          </a:prstGeom>
          <a:noFill/>
          <a:ln>
            <a:noFill/>
          </a:ln>
        </p:spPr>
      </p:pic>
      <p:sp>
        <p:nvSpPr>
          <p:cNvPr id="327" name="Google Shape;327;p8"/>
          <p:cNvSpPr txBox="1"/>
          <p:nvPr/>
        </p:nvSpPr>
        <p:spPr>
          <a:xfrm>
            <a:off x="2165400" y="4908800"/>
            <a:ext cx="7861200" cy="1131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650">
              <a:solidFill>
                <a:srgbClr val="171717"/>
              </a:solidFill>
              <a:latin typeface="Quattrocento Sans"/>
              <a:ea typeface="Quattrocento Sans"/>
              <a:cs typeface="Quattrocento Sans"/>
              <a:sym typeface="Quattrocento Sans"/>
            </a:endParaRPr>
          </a:p>
          <a:p>
            <a:pPr indent="0" lvl="0" marL="0" marR="0" rtl="0" algn="l">
              <a:spcBef>
                <a:spcPts val="0"/>
              </a:spcBef>
              <a:spcAft>
                <a:spcPts val="0"/>
              </a:spcAft>
              <a:buNone/>
            </a:pPr>
            <a:r>
              <a:rPr b="1" i="0" lang="en-US" sz="1650">
                <a:solidFill>
                  <a:srgbClr val="171717"/>
                </a:solidFill>
                <a:latin typeface="Quattrocento Sans"/>
                <a:ea typeface="Quattrocento Sans"/>
                <a:cs typeface="Quattrocento Sans"/>
                <a:sym typeface="Quattrocento Sans"/>
              </a:rPr>
              <a:t>Reputation</a:t>
            </a:r>
            <a:r>
              <a:rPr i="0" lang="en-US" sz="1650">
                <a:solidFill>
                  <a:srgbClr val="171717"/>
                </a:solidFill>
                <a:latin typeface="Quattrocento Sans"/>
                <a:ea typeface="Quattrocento Sans"/>
                <a:cs typeface="Quattrocento Sans"/>
                <a:sym typeface="Quattrocento Sans"/>
              </a:rPr>
              <a:t>: </a:t>
            </a:r>
            <a:r>
              <a:rPr b="0" i="0" lang="en-US" sz="1650">
                <a:solidFill>
                  <a:srgbClr val="171717"/>
                </a:solidFill>
                <a:latin typeface="Quattrocento Sans"/>
                <a:ea typeface="Quattrocento Sans"/>
                <a:cs typeface="Quattrocento Sans"/>
                <a:sym typeface="Quattrocento Sans"/>
              </a:rPr>
              <a:t>How high are the stakes? Is there a risk to reputation, which could lead to the loss of customer trust?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BEBEB"/>
              </a:buClr>
              <a:buSzPts val="3600"/>
              <a:buFont typeface="Century Gothic"/>
              <a:buNone/>
            </a:pPr>
            <a:r>
              <a:rPr b="0" i="0" lang="en-US">
                <a:solidFill>
                  <a:srgbClr val="EBEBEB"/>
                </a:solidFill>
                <a:latin typeface="Century Gothic"/>
                <a:ea typeface="Century Gothic"/>
                <a:cs typeface="Century Gothic"/>
                <a:sym typeface="Century Gothic"/>
              </a:rPr>
              <a:t>High, Medium, and Low Ratings</a:t>
            </a:r>
            <a:endParaRPr/>
          </a:p>
        </p:txBody>
      </p:sp>
      <p:pic>
        <p:nvPicPr>
          <p:cNvPr descr="Texto&#10;&#10;Descrição gerada automaticamente" id="333" name="Google Shape;333;p9"/>
          <p:cNvPicPr preferRelativeResize="0"/>
          <p:nvPr>
            <p:ph idx="1" type="body"/>
          </p:nvPr>
        </p:nvPicPr>
        <p:blipFill rotWithShape="1">
          <a:blip r:embed="rId3">
            <a:alphaModFix/>
          </a:blip>
          <a:srcRect b="0" l="0" r="0" t="0"/>
          <a:stretch/>
        </p:blipFill>
        <p:spPr>
          <a:xfrm>
            <a:off x="478975" y="2612569"/>
            <a:ext cx="8534400" cy="3875400"/>
          </a:xfrm>
          <a:prstGeom prst="roundRect">
            <a:avLst>
              <a:gd fmla="val 1858" name="adj"/>
            </a:avLst>
          </a:prstGeom>
          <a:solidFill>
            <a:schemeClr val="lt1"/>
          </a:solidFill>
          <a:ln cap="rnd" cmpd="sng" w="19050">
            <a:solidFill>
              <a:schemeClr val="accent6"/>
            </a:solidFill>
            <a:prstDash val="solid"/>
            <a:round/>
            <a:headEnd len="sm" w="sm" type="none"/>
            <a:tailEnd len="sm" w="sm" type="none"/>
          </a:ln>
        </p:spPr>
      </p:pic>
      <p:sp>
        <p:nvSpPr>
          <p:cNvPr id="334" name="Google Shape;334;p9"/>
          <p:cNvSpPr txBox="1"/>
          <p:nvPr/>
        </p:nvSpPr>
        <p:spPr>
          <a:xfrm>
            <a:off x="9013375" y="2612575"/>
            <a:ext cx="2651700" cy="3875400"/>
          </a:xfrm>
          <a:prstGeom prst="rect">
            <a:avLst/>
          </a:prstGeom>
          <a:gradFill>
            <a:gsLst>
              <a:gs pos="0">
                <a:srgbClr val="F5DDF3"/>
              </a:gs>
              <a:gs pos="100000">
                <a:srgbClr val="DF7ADA"/>
              </a:gs>
            </a:gsLst>
            <a:lin ang="5400000" scaled="0"/>
          </a:gradFill>
          <a:ln cap="rnd"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71120" lvl="0" marL="0" marR="0" rtl="0" algn="l">
              <a:spcBef>
                <a:spcPts val="0"/>
              </a:spcBef>
              <a:spcAft>
                <a:spcPts val="0"/>
              </a:spcAft>
              <a:buClr>
                <a:schemeClr val="accent1"/>
              </a:buClr>
              <a:buSzPts val="1120"/>
              <a:buFont typeface="Noto Sans Symbols"/>
              <a:buChar char="►"/>
            </a:pPr>
            <a:r>
              <a:rPr b="1" lang="en-US" sz="1400">
                <a:solidFill>
                  <a:srgbClr val="3F3F3F"/>
                </a:solidFill>
                <a:latin typeface="Century Gothic"/>
                <a:ea typeface="Century Gothic"/>
                <a:cs typeface="Century Gothic"/>
                <a:sym typeface="Century Gothic"/>
              </a:rPr>
              <a:t>Hig</a:t>
            </a:r>
            <a:r>
              <a:rPr b="1" lang="en-US">
                <a:solidFill>
                  <a:srgbClr val="3F3F3F"/>
                </a:solidFill>
                <a:latin typeface="Century Gothic"/>
                <a:ea typeface="Century Gothic"/>
                <a:cs typeface="Century Gothic"/>
                <a:sym typeface="Century Gothic"/>
              </a:rPr>
              <a:t>h</a:t>
            </a:r>
            <a:endParaRPr b="1">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a:solidFill>
                  <a:srgbClr val="3F3F3F"/>
                </a:solidFill>
                <a:latin typeface="Century Gothic"/>
                <a:ea typeface="Century Gothic"/>
                <a:cs typeface="Century Gothic"/>
                <a:sym typeface="Century Gothic"/>
              </a:rPr>
              <a:t>substantial </a:t>
            </a:r>
            <a:r>
              <a:rPr lang="en-US" sz="1400">
                <a:solidFill>
                  <a:srgbClr val="3F3F3F"/>
                </a:solidFill>
                <a:latin typeface="Century Gothic"/>
                <a:ea typeface="Century Gothic"/>
                <a:cs typeface="Century Gothic"/>
                <a:sym typeface="Century Gothic"/>
              </a:rPr>
              <a:t>risk </a:t>
            </a:r>
            <a:endParaRPr>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addressed as soon as possible.</a:t>
            </a:r>
            <a:endParaRPr>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t/>
            </a:r>
            <a:endParaRPr>
              <a:solidFill>
                <a:srgbClr val="3F3F3F"/>
              </a:solidFill>
              <a:latin typeface="Century Gothic"/>
              <a:ea typeface="Century Gothic"/>
              <a:cs typeface="Century Gothic"/>
              <a:sym typeface="Century Gothic"/>
            </a:endParaRPr>
          </a:p>
          <a:p>
            <a:pPr indent="-71120" lvl="0" marL="0" marR="0" rtl="0" algn="l">
              <a:spcBef>
                <a:spcPts val="0"/>
              </a:spcBef>
              <a:spcAft>
                <a:spcPts val="0"/>
              </a:spcAft>
              <a:buClr>
                <a:schemeClr val="accent1"/>
              </a:buClr>
              <a:buSzPts val="1120"/>
              <a:buFont typeface="Noto Sans Symbols"/>
              <a:buChar char="►"/>
            </a:pPr>
            <a:r>
              <a:rPr b="1" lang="en-US" sz="1400">
                <a:solidFill>
                  <a:srgbClr val="3F3F3F"/>
                </a:solidFill>
                <a:latin typeface="Century Gothic"/>
                <a:ea typeface="Century Gothic"/>
                <a:cs typeface="Century Gothic"/>
                <a:sym typeface="Century Gothic"/>
              </a:rPr>
              <a:t>Medium</a:t>
            </a:r>
            <a:endParaRPr b="1" sz="1400">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a:solidFill>
                  <a:srgbClr val="3F3F3F"/>
                </a:solidFill>
                <a:latin typeface="Century Gothic"/>
                <a:ea typeface="Century Gothic"/>
                <a:cs typeface="Century Gothic"/>
                <a:sym typeface="Century Gothic"/>
              </a:rPr>
              <a:t>significant risk </a:t>
            </a:r>
            <a:endParaRPr>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addressed, but with less urgency. </a:t>
            </a:r>
            <a:endParaRPr sz="1400">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t/>
            </a:r>
            <a:endParaRPr>
              <a:solidFill>
                <a:srgbClr val="3F3F3F"/>
              </a:solidFill>
              <a:latin typeface="Century Gothic"/>
              <a:ea typeface="Century Gothic"/>
              <a:cs typeface="Century Gothic"/>
              <a:sym typeface="Century Gothic"/>
            </a:endParaRPr>
          </a:p>
          <a:p>
            <a:pPr indent="-71120" lvl="0" marL="0" marR="0" rtl="0" algn="l">
              <a:spcBef>
                <a:spcPts val="0"/>
              </a:spcBef>
              <a:spcAft>
                <a:spcPts val="0"/>
              </a:spcAft>
              <a:buClr>
                <a:schemeClr val="accent1"/>
              </a:buClr>
              <a:buSzPts val="1120"/>
              <a:buFont typeface="Noto Sans Symbols"/>
              <a:buChar char="►"/>
            </a:pPr>
            <a:r>
              <a:rPr b="1" lang="en-US">
                <a:solidFill>
                  <a:srgbClr val="3F3F3F"/>
                </a:solidFill>
                <a:latin typeface="Century Gothic"/>
                <a:ea typeface="Century Gothic"/>
                <a:cs typeface="Century Gothic"/>
                <a:sym typeface="Century Gothic"/>
              </a:rPr>
              <a:t>Low</a:t>
            </a:r>
            <a:endParaRPr b="1">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a:solidFill>
                  <a:srgbClr val="3F3F3F"/>
                </a:solidFill>
                <a:latin typeface="Century Gothic"/>
                <a:ea typeface="Century Gothic"/>
                <a:cs typeface="Century Gothic"/>
                <a:sym typeface="Century Gothic"/>
              </a:rPr>
              <a:t>some risk</a:t>
            </a:r>
            <a:endParaRPr>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may decide to ignore</a:t>
            </a:r>
            <a:endParaRPr sz="1600">
              <a:solidFill>
                <a:srgbClr val="3F3F3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Íon - Sala da Diretoria">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Íon - Sala da Diretoria">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2021-08-23T22:20:28Z</dcterms:created>
  <dc:creator>Alice Villar</dc:creator>
</cp:coreProperties>
</file>